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66" r:id="rId4"/>
    <p:sldId id="270" r:id="rId5"/>
    <p:sldId id="257" r:id="rId6"/>
    <p:sldId id="269" r:id="rId7"/>
    <p:sldId id="259" r:id="rId8"/>
    <p:sldId id="271" r:id="rId9"/>
    <p:sldId id="272" r:id="rId10"/>
    <p:sldId id="261" r:id="rId11"/>
    <p:sldId id="263" r:id="rId12"/>
    <p:sldId id="27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A679-D5C1-483C-BD15-FD66411429A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230E7-6295-46EF-8866-1629FABC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230E7-6295-46EF-8866-1629FABC96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3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C0EE-8883-43F7-A2EE-0026F16C68AF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7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472-4796-4143-8694-A2BAF4E09FAA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3DCA-C53A-4C2C-9E52-59F799D20960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5E62-5A4F-4916-A11C-E361A4DB661B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0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9CBD-7AEC-48DE-90F8-381455DB1D42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3B0F-5218-4C64-9DBE-E153338D9757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0722-FEF2-416A-AD90-55833F3F198F}" type="datetime1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F76-13EA-43B6-8699-3277BA5D3FD4}" type="datetime1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A609-A57D-484D-B83B-D95E23A42EC8}" type="datetime1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5565-9B77-4576-94DC-23352865562A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78D0-F5DB-4AA9-B886-97D794E6429B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DAE8-4FC4-42C2-A658-E129711CDA99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1560-D794-47A4-85D9-235DE5DBA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rovic.miodrag1@gmail.com" TargetMode="External"/><Relationship Id="rId2" Type="http://schemas.openxmlformats.org/officeDocument/2006/relationships/hyperlink" Target="mailto:aleksandar.milic.tspupin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11CF459-0F64-4745-878D-4F9EACA7DFA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166" y="3811636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Napomena: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307" y="4252637"/>
            <a:ext cx="77005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dirty="0" smtClean="0">
                <a:solidFill>
                  <a:srgbClr val="0070C0"/>
                </a:solidFill>
              </a:rPr>
              <a:t>Korišćenje univerzalnog mjernog instrumenta i vježbanje mjerenja otpora, jačine struje i napona teško je realizovati online.  Zato, dok se ne steknu uslovi za prktično vježbanje i mjerenje, prođite </a:t>
            </a:r>
            <a:r>
              <a:rPr lang="sr-Latn-BA" sz="1600" b="1" i="1" dirty="0">
                <a:solidFill>
                  <a:srgbClr val="0070C0"/>
                </a:solidFill>
              </a:rPr>
              <a:t>kroz </a:t>
            </a:r>
            <a:r>
              <a:rPr lang="sr-Latn-BA" sz="1600" b="1" i="1" dirty="0" smtClean="0">
                <a:solidFill>
                  <a:srgbClr val="0070C0"/>
                </a:solidFill>
              </a:rPr>
              <a:t>ovaj materijal  </a:t>
            </a:r>
            <a:r>
              <a:rPr lang="sr-Latn-BA" sz="1600" b="1" i="1" dirty="0">
                <a:solidFill>
                  <a:srgbClr val="0070C0"/>
                </a:solidFill>
              </a:rPr>
              <a:t>i osnovne stvari </a:t>
            </a:r>
            <a:r>
              <a:rPr lang="en-US" sz="1600" b="1" i="1" dirty="0" smtClean="0">
                <a:solidFill>
                  <a:srgbClr val="0070C0"/>
                </a:solidFill>
              </a:rPr>
              <a:t> </a:t>
            </a:r>
            <a:r>
              <a:rPr lang="sr-Latn-BA" sz="1600" b="1" i="1" dirty="0" smtClean="0">
                <a:solidFill>
                  <a:srgbClr val="0070C0"/>
                </a:solidFill>
              </a:rPr>
              <a:t>zapišite u svoje dnevnike (sveske) praktične nastave. </a:t>
            </a:r>
          </a:p>
          <a:p>
            <a:pPr lvl="0"/>
            <a:r>
              <a:rPr lang="sr-Latn-BA" sz="1600" b="1" i="1" dirty="0" smtClean="0">
                <a:solidFill>
                  <a:srgbClr val="FF0000"/>
                </a:solidFill>
              </a:rPr>
              <a:t>Obavezno proradite  sva 4 primjera u dnevnike (sveske) praktične nastave!</a:t>
            </a:r>
            <a:r>
              <a:rPr lang="sr-Latn-BA" sz="1600" b="1" i="1" dirty="0">
                <a:solidFill>
                  <a:srgbClr val="FF0000"/>
                </a:solidFill>
              </a:rPr>
              <a:t> Sve zapisano slikajte, slike stavite u jedan fajl i fajl pošaljite na mail predmetnom profesoru najkasnije do petka 02.04.2021. godine do 21h.</a:t>
            </a:r>
          </a:p>
          <a:p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819" y="6005012"/>
            <a:ext cx="8087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1">
                <a:solidFill>
                  <a:srgbClr val="FF0000"/>
                </a:solidFill>
              </a:rPr>
              <a:t>A</a:t>
            </a:r>
            <a:r>
              <a:rPr lang="sr-Latn-RS" sz="1600" b="1" i="1">
                <a:solidFill>
                  <a:srgbClr val="FF0000"/>
                </a:solidFill>
              </a:rPr>
              <a:t>ko imate neka pitanja, nejasnoće, sugestije, </a:t>
            </a:r>
            <a:r>
              <a:rPr lang="sr-Latn-RS" sz="1600" b="1" i="1" smtClean="0">
                <a:solidFill>
                  <a:srgbClr val="FF0000"/>
                </a:solidFill>
              </a:rPr>
              <a:t>predloge</a:t>
            </a:r>
            <a:r>
              <a:rPr lang="sr-Latn-RS" sz="1600" b="1" i="1">
                <a:solidFill>
                  <a:srgbClr val="FF0000"/>
                </a:solidFill>
              </a:rPr>
              <a:t>, pišite na gore navedene mejl adrese.</a:t>
            </a:r>
            <a:endParaRPr lang="sr-Latn-RS" sz="16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616" y="706126"/>
            <a:ext cx="78159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000" b="1" i="1" dirty="0" smtClean="0">
                <a:solidFill>
                  <a:srgbClr val="0070C0"/>
                </a:solidFill>
              </a:rPr>
              <a:t>Razred</a:t>
            </a:r>
            <a:r>
              <a:rPr lang="en-US" sz="2000" b="1" i="1" dirty="0">
                <a:solidFill>
                  <a:srgbClr val="0070C0"/>
                </a:solidFill>
              </a:rPr>
              <a:t>: </a:t>
            </a:r>
            <a:r>
              <a:rPr lang="sr-Latn-BA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I</a:t>
            </a:r>
            <a:r>
              <a:rPr lang="sr-Latn-RS" sz="2000" b="1" i="1" dirty="0">
                <a:solidFill>
                  <a:srgbClr val="0070C0"/>
                </a:solidFill>
              </a:rPr>
              <a:t> 3</a:t>
            </a:r>
            <a:r>
              <a:rPr lang="sr-Latn-BA" sz="2000" b="1" i="1" dirty="0">
                <a:solidFill>
                  <a:srgbClr val="0070C0"/>
                </a:solidFill>
              </a:rPr>
              <a:t> – </a:t>
            </a:r>
            <a:r>
              <a:rPr lang="en-US" sz="2000" b="1" i="1" dirty="0" err="1">
                <a:solidFill>
                  <a:srgbClr val="0070C0"/>
                </a:solidFill>
              </a:rPr>
              <a:t>Tehni</a:t>
            </a:r>
            <a:r>
              <a:rPr lang="sr-Latn-BA" sz="2000" b="1" i="1" dirty="0">
                <a:solidFill>
                  <a:srgbClr val="0070C0"/>
                </a:solidFill>
              </a:rPr>
              <a:t>čari  </a:t>
            </a:r>
            <a:r>
              <a:rPr lang="sr-Latn-RS" sz="2000" b="1" i="1" dirty="0">
                <a:solidFill>
                  <a:srgbClr val="0070C0"/>
                </a:solidFill>
              </a:rPr>
              <a:t>elektroenergetike</a:t>
            </a:r>
            <a:endParaRPr lang="sr-Latn-BA" sz="2000" b="1" i="1" dirty="0">
              <a:solidFill>
                <a:srgbClr val="0070C0"/>
              </a:solidFill>
            </a:endParaRPr>
          </a:p>
          <a:p>
            <a:endParaRPr lang="sr-Latn-BA" sz="2000" b="1" i="1" dirty="0">
              <a:solidFill>
                <a:srgbClr val="0070C0"/>
              </a:solidFill>
            </a:endParaRPr>
          </a:p>
          <a:p>
            <a:r>
              <a:rPr lang="sr-Latn-BA" sz="2000" b="1" i="1" dirty="0" smtClean="0">
                <a:solidFill>
                  <a:srgbClr val="0070C0"/>
                </a:solidFill>
              </a:rPr>
              <a:t>Praktična nastava (online)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r>
              <a:rPr lang="en-US" sz="2000" b="1" i="1" dirty="0" err="1" smtClean="0">
                <a:solidFill>
                  <a:srgbClr val="0070C0"/>
                </a:solidFill>
              </a:rPr>
              <a:t>Nastavna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jedinica</a:t>
            </a:r>
            <a:r>
              <a:rPr lang="en-US" sz="2000" b="1" i="1" dirty="0" smtClean="0">
                <a:solidFill>
                  <a:srgbClr val="0070C0"/>
                </a:solidFill>
              </a:rPr>
              <a:t>: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Univerzalni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mjerni</a:t>
            </a:r>
            <a:r>
              <a:rPr lang="en-US" sz="2000" b="1" i="1" dirty="0" smtClean="0">
                <a:solidFill>
                  <a:srgbClr val="0070C0"/>
                </a:solidFill>
              </a:rPr>
              <a:t> instrument</a:t>
            </a:r>
            <a:endParaRPr lang="sr-Latn-BA" sz="2400" b="1" i="1" dirty="0" smtClean="0">
              <a:solidFill>
                <a:srgbClr val="0070C0"/>
              </a:solidFill>
            </a:endParaRPr>
          </a:p>
          <a:p>
            <a:endParaRPr lang="sr-Latn-BA" b="1" i="1" dirty="0">
              <a:solidFill>
                <a:srgbClr val="0070C0"/>
              </a:solidFill>
            </a:endParaRPr>
          </a:p>
          <a:p>
            <a:r>
              <a:rPr lang="sr-Latn-BA" b="1" i="1" dirty="0" smtClean="0">
                <a:solidFill>
                  <a:srgbClr val="0070C0"/>
                </a:solidFill>
              </a:rPr>
              <a:t>Predmetni profesori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sr-Latn-BA" b="1" i="1" dirty="0">
                <a:solidFill>
                  <a:srgbClr val="0070C0"/>
                </a:solidFill>
              </a:rPr>
              <a:t>Aleksandar Milić      </a:t>
            </a:r>
            <a:r>
              <a:rPr lang="sr-Latn-BA" b="1" i="1" dirty="0" smtClean="0">
                <a:solidFill>
                  <a:srgbClr val="0070C0"/>
                </a:solidFill>
              </a:rPr>
              <a:t>mail</a:t>
            </a:r>
            <a:r>
              <a:rPr lang="en-US" b="1" i="1" dirty="0">
                <a:solidFill>
                  <a:srgbClr val="0070C0"/>
                </a:solidFill>
              </a:rPr>
              <a:t>:    </a:t>
            </a:r>
            <a:r>
              <a:rPr lang="sr-Latn-BA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  <a:hlinkClick r:id="rId2"/>
              </a:rPr>
              <a:t>aleksandar.milic</a:t>
            </a:r>
            <a:r>
              <a:rPr lang="sr-Latn-RS" b="1" i="1" dirty="0">
                <a:solidFill>
                  <a:srgbClr val="0070C0"/>
                </a:solidFill>
                <a:hlinkClick r:id="rId2"/>
              </a:rPr>
              <a:t>.tspupin</a:t>
            </a:r>
            <a:r>
              <a:rPr lang="en-US" b="1" i="1" dirty="0">
                <a:solidFill>
                  <a:srgbClr val="0070C0"/>
                </a:solidFill>
                <a:hlinkClick r:id="rId2"/>
              </a:rPr>
              <a:t>@gmail.com</a:t>
            </a:r>
            <a:endParaRPr lang="sr-Latn-BA" b="1" i="1" dirty="0">
              <a:solidFill>
                <a:srgbClr val="0070C0"/>
              </a:solidFill>
            </a:endParaRPr>
          </a:p>
          <a:p>
            <a:pPr lvl="0"/>
            <a:r>
              <a:rPr lang="sr-Latn-BA" b="1" i="1" dirty="0">
                <a:solidFill>
                  <a:srgbClr val="0070C0"/>
                </a:solidFill>
              </a:rPr>
              <a:t>Radovan Stakić  </a:t>
            </a:r>
            <a:r>
              <a:rPr lang="en-US" b="1" i="1" dirty="0">
                <a:solidFill>
                  <a:srgbClr val="0070C0"/>
                </a:solidFill>
              </a:rPr>
              <a:t>     </a:t>
            </a:r>
            <a:r>
              <a:rPr lang="sr-Latn-BA" b="1" i="1" dirty="0">
                <a:solidFill>
                  <a:srgbClr val="0070C0"/>
                </a:solidFill>
              </a:rPr>
              <a:t>mail</a:t>
            </a:r>
            <a:r>
              <a:rPr lang="en-US" b="1" i="1" dirty="0">
                <a:solidFill>
                  <a:srgbClr val="0070C0"/>
                </a:solidFill>
              </a:rPr>
              <a:t>:</a:t>
            </a:r>
            <a:r>
              <a:rPr lang="sr-Latn-BA" b="1" i="1" dirty="0">
                <a:solidFill>
                  <a:srgbClr val="0070C0"/>
                </a:solidFill>
              </a:rPr>
              <a:t>     </a:t>
            </a:r>
            <a:r>
              <a:rPr lang="sr-Latn-RS" b="1" i="1" dirty="0">
                <a:solidFill>
                  <a:srgbClr val="0070C0"/>
                </a:solidFill>
              </a:rPr>
              <a:t> </a:t>
            </a:r>
            <a:r>
              <a:rPr lang="sr-Latn-RS" b="1" i="1" dirty="0">
                <a:solidFill>
                  <a:srgbClr val="0070C0"/>
                </a:solidFill>
                <a:hlinkClick r:id="rId3"/>
              </a:rPr>
              <a:t>radestakic</a:t>
            </a:r>
            <a:r>
              <a:rPr lang="en-US" b="1" i="1" dirty="0">
                <a:solidFill>
                  <a:srgbClr val="0070C0"/>
                </a:solidFill>
                <a:hlinkClick r:id="rId3"/>
              </a:rPr>
              <a:t>@gmail.com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01" y="379945"/>
            <a:ext cx="3552142" cy="48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053943" y="1262744"/>
            <a:ext cx="576943" cy="103414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4987" y="370505"/>
            <a:ext cx="3647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Primjer 2</a:t>
            </a:r>
            <a:r>
              <a:rPr lang="en-US" sz="1600" b="1" i="1" smtClean="0">
                <a:solidFill>
                  <a:srgbClr val="FF0000"/>
                </a:solidFill>
              </a:rPr>
              <a:t>:</a:t>
            </a:r>
            <a:r>
              <a:rPr lang="sr-Latn-BA" sz="1600" b="1" i="1" smtClean="0">
                <a:solidFill>
                  <a:srgbClr val="FF0000"/>
                </a:solidFill>
              </a:rPr>
              <a:t> </a:t>
            </a:r>
            <a:r>
              <a:rPr lang="en-US" sz="1600" b="1" i="1" smtClean="0">
                <a:solidFill>
                  <a:srgbClr val="FF0000"/>
                </a:solidFill>
              </a:rPr>
              <a:t>  Mjerimo napon manji od 15V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33" y="686122"/>
            <a:ext cx="365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U</a:t>
            </a:r>
            <a:r>
              <a:rPr lang="en-US" b="1" i="1" baseline="-25000" smtClean="0">
                <a:solidFill>
                  <a:srgbClr val="0070C0"/>
                </a:solidFill>
              </a:rPr>
              <a:t>max</a:t>
            </a:r>
            <a:r>
              <a:rPr lang="en-US" b="1" i="1" smtClean="0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15 V   (odabrani naponski opseg)</a:t>
            </a:r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446312" y="1022087"/>
            <a:ext cx="422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>
                <a:solidFill>
                  <a:srgbClr val="0070C0"/>
                </a:solidFill>
              </a:rPr>
              <a:t>α</a:t>
            </a:r>
            <a:r>
              <a:rPr lang="en-US" b="1" i="1" baseline="-25000">
                <a:solidFill>
                  <a:srgbClr val="0070C0"/>
                </a:solidFill>
              </a:rPr>
              <a:t>max</a:t>
            </a:r>
            <a:r>
              <a:rPr lang="en-US" b="1" i="1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15   (maksimalno </a:t>
            </a:r>
            <a:r>
              <a:rPr lang="en-US" sz="1600" b="1" i="1">
                <a:solidFill>
                  <a:srgbClr val="0070C0"/>
                </a:solidFill>
              </a:rPr>
              <a:t>skretanje </a:t>
            </a:r>
            <a:r>
              <a:rPr lang="en-US" sz="1600" b="1" i="1" smtClean="0">
                <a:solidFill>
                  <a:srgbClr val="0070C0"/>
                </a:solidFill>
              </a:rPr>
              <a:t>kazaljke)</a:t>
            </a:r>
            <a:endParaRPr lang="sr-Latn-BA" sz="1600" b="1" i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833" y="1426350"/>
            <a:ext cx="38198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smtClean="0">
                <a:solidFill>
                  <a:srgbClr val="0070C0"/>
                </a:solidFill>
              </a:rPr>
              <a:t>α</a:t>
            </a:r>
            <a:r>
              <a:rPr lang="en-US" b="1" i="1" baseline="-25000" smtClean="0">
                <a:solidFill>
                  <a:srgbClr val="0070C0"/>
                </a:solidFill>
              </a:rPr>
              <a:t>U</a:t>
            </a:r>
            <a:r>
              <a:rPr lang="en-US" b="1" i="1" smtClean="0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12   (skretanje kazaljke </a:t>
            </a:r>
            <a:r>
              <a:rPr lang="en-US" sz="1600" b="1" i="1">
                <a:solidFill>
                  <a:srgbClr val="0070C0"/>
                </a:solidFill>
              </a:rPr>
              <a:t>u </a:t>
            </a:r>
            <a:r>
              <a:rPr lang="en-US" sz="1600" b="1" i="1" smtClean="0">
                <a:solidFill>
                  <a:srgbClr val="0070C0"/>
                </a:solidFill>
              </a:rPr>
              <a:t>podeocima)</a:t>
            </a:r>
          </a:p>
          <a:p>
            <a:r>
              <a:rPr lang="en-US" sz="1600" b="1" i="1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                 </a:t>
            </a:r>
            <a:r>
              <a:rPr lang="en-US" sz="1600" b="1" i="1" u="sng" smtClean="0">
                <a:solidFill>
                  <a:srgbClr val="0070C0"/>
                </a:solidFill>
              </a:rPr>
              <a:t>plava strelica</a:t>
            </a:r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35433" y="2139958"/>
            <a:ext cx="42780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Vrijednost jednog podeoka dobija se iz</a:t>
            </a:r>
            <a:r>
              <a:rPr lang="sr-Latn-BA" sz="1600" b="1" i="1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formule: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FF0000"/>
                </a:solidFill>
              </a:rPr>
              <a:t>K</a:t>
            </a:r>
            <a:r>
              <a:rPr lang="en-US" b="1" i="1" baseline="-25000" smtClean="0">
                <a:solidFill>
                  <a:srgbClr val="FF0000"/>
                </a:solidFill>
              </a:rPr>
              <a:t>U 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U</a:t>
            </a:r>
            <a:r>
              <a:rPr lang="en-US" b="1" baseline="-25000" smtClean="0">
                <a:solidFill>
                  <a:srgbClr val="FF0000"/>
                </a:solidFill>
              </a:rPr>
              <a:t>max </a:t>
            </a:r>
            <a:r>
              <a:rPr lang="en-US" b="1" i="1">
                <a:solidFill>
                  <a:srgbClr val="FF0000"/>
                </a:solidFill>
              </a:rPr>
              <a:t>/</a:t>
            </a:r>
            <a:r>
              <a:rPr lang="el-GR" b="1" i="1">
                <a:solidFill>
                  <a:srgbClr val="FF0000"/>
                </a:solidFill>
              </a:rPr>
              <a:t>α</a:t>
            </a:r>
            <a:r>
              <a:rPr lang="en-US" b="1" i="1" baseline="-25000">
                <a:solidFill>
                  <a:srgbClr val="FF0000"/>
                </a:solidFill>
              </a:rPr>
              <a:t>max</a:t>
            </a:r>
            <a:r>
              <a:rPr lang="en-US" b="1" i="1">
                <a:solidFill>
                  <a:srgbClr val="0070C0"/>
                </a:solidFill>
              </a:rPr>
              <a:t>    </a:t>
            </a:r>
            <a:r>
              <a:rPr lang="en-US" b="1" i="1" smtClean="0">
                <a:solidFill>
                  <a:srgbClr val="0070C0"/>
                </a:solidFill>
              </a:rPr>
              <a:t>[V/pod]</a:t>
            </a:r>
          </a:p>
          <a:p>
            <a:r>
              <a:rPr lang="en-US" b="1" i="1">
                <a:solidFill>
                  <a:srgbClr val="FF0000"/>
                </a:solidFill>
              </a:rPr>
              <a:t>K</a:t>
            </a:r>
            <a:r>
              <a:rPr lang="en-US" b="1" i="1" baseline="-25000">
                <a:solidFill>
                  <a:srgbClr val="FF0000"/>
                </a:solidFill>
              </a:rPr>
              <a:t>i 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15V</a:t>
            </a:r>
            <a:r>
              <a:rPr lang="en-US" b="1" baseline="-25000" smtClean="0">
                <a:solidFill>
                  <a:srgbClr val="FF0000"/>
                </a:solidFill>
              </a:rPr>
              <a:t> </a:t>
            </a:r>
            <a:r>
              <a:rPr lang="en-US" b="1" i="1" smtClean="0">
                <a:solidFill>
                  <a:srgbClr val="FF0000"/>
                </a:solidFill>
              </a:rPr>
              <a:t>/15 = </a:t>
            </a:r>
            <a:r>
              <a:rPr lang="en-US" b="1" i="1" u="sng" smtClean="0">
                <a:solidFill>
                  <a:srgbClr val="FF0000"/>
                </a:solidFill>
              </a:rPr>
              <a:t>1V</a:t>
            </a:r>
            <a:endParaRPr lang="en-US" u="sng"/>
          </a:p>
        </p:txBody>
      </p:sp>
      <p:sp>
        <p:nvSpPr>
          <p:cNvPr id="13" name="Rectangle 12"/>
          <p:cNvSpPr/>
          <p:nvPr/>
        </p:nvSpPr>
        <p:spPr>
          <a:xfrm>
            <a:off x="413661" y="3127544"/>
            <a:ext cx="43651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Izmjerena </a:t>
            </a:r>
            <a:r>
              <a:rPr lang="en-US" sz="1600" b="1" i="1">
                <a:solidFill>
                  <a:srgbClr val="0070C0"/>
                </a:solidFill>
              </a:rPr>
              <a:t>vrijednost dobija se iz formule:  </a:t>
            </a:r>
          </a:p>
          <a:p>
            <a:r>
              <a:rPr lang="en-US" b="1" i="1" smtClean="0">
                <a:solidFill>
                  <a:srgbClr val="FF0000"/>
                </a:solidFill>
              </a:rPr>
              <a:t>U</a:t>
            </a:r>
            <a:r>
              <a:rPr lang="en-US" b="1" i="1" baseline="-25000" smtClean="0">
                <a:solidFill>
                  <a:srgbClr val="FF0000"/>
                </a:solidFill>
              </a:rPr>
              <a:t>m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K</a:t>
            </a:r>
            <a:r>
              <a:rPr lang="en-US" b="1" i="1" baseline="-25000" smtClean="0">
                <a:solidFill>
                  <a:srgbClr val="FF0000"/>
                </a:solidFill>
              </a:rPr>
              <a:t>U </a:t>
            </a:r>
            <a:r>
              <a:rPr lang="en-US" b="1" i="1">
                <a:solidFill>
                  <a:srgbClr val="FF0000"/>
                </a:solidFill>
              </a:rPr>
              <a:t>· </a:t>
            </a:r>
            <a:r>
              <a:rPr lang="el-GR" b="1" i="1" smtClean="0">
                <a:solidFill>
                  <a:srgbClr val="FF0000"/>
                </a:solidFill>
              </a:rPr>
              <a:t>α</a:t>
            </a:r>
            <a:r>
              <a:rPr lang="en-US" b="1" i="1" baseline="-25000" smtClean="0">
                <a:solidFill>
                  <a:srgbClr val="FF0000"/>
                </a:solidFill>
              </a:rPr>
              <a:t>U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1V </a:t>
            </a:r>
            <a:r>
              <a:rPr lang="en-US" b="1" i="1">
                <a:solidFill>
                  <a:srgbClr val="FF0000"/>
                </a:solidFill>
              </a:rPr>
              <a:t>· </a:t>
            </a:r>
            <a:r>
              <a:rPr lang="en-US" b="1" i="1" smtClean="0">
                <a:solidFill>
                  <a:srgbClr val="FF0000"/>
                </a:solidFill>
              </a:rPr>
              <a:t>12 = </a:t>
            </a:r>
            <a:r>
              <a:rPr lang="en-US" b="1" i="1" u="sng" smtClean="0">
                <a:solidFill>
                  <a:srgbClr val="FF0000"/>
                </a:solidFill>
              </a:rPr>
              <a:t>12V</a:t>
            </a:r>
            <a:endParaRPr lang="sr-Latn-BA" b="1" i="1" u="sng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759" y="3832159"/>
            <a:ext cx="4060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Primjer 3</a:t>
            </a:r>
            <a:r>
              <a:rPr lang="en-US" sz="1600" b="1" i="1" smtClean="0">
                <a:solidFill>
                  <a:srgbClr val="FF0000"/>
                </a:solidFill>
              </a:rPr>
              <a:t>:</a:t>
            </a:r>
            <a:r>
              <a:rPr lang="sr-Latn-BA" sz="1600" b="1" i="1" smtClean="0">
                <a:solidFill>
                  <a:srgbClr val="FF0000"/>
                </a:solidFill>
              </a:rPr>
              <a:t> </a:t>
            </a:r>
            <a:r>
              <a:rPr lang="en-US" sz="1600" b="1" i="1" smtClean="0">
                <a:solidFill>
                  <a:srgbClr val="FF0000"/>
                </a:solidFill>
              </a:rPr>
              <a:t>Mjerimo napon manji od 150V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297" y="4147848"/>
            <a:ext cx="4203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Samo preklopnik prebacimo na opseg 150V </a:t>
            </a:r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477215" y="4528876"/>
            <a:ext cx="379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U</a:t>
            </a:r>
            <a:r>
              <a:rPr lang="en-US" b="1" i="1" baseline="-25000" smtClean="0">
                <a:solidFill>
                  <a:srgbClr val="0070C0"/>
                </a:solidFill>
              </a:rPr>
              <a:t>max</a:t>
            </a:r>
            <a:r>
              <a:rPr lang="en-US" b="1" i="1" smtClean="0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150 V   (odabrani naponski opseg)</a:t>
            </a:r>
            <a:endParaRPr lang="en-US" sz="1600"/>
          </a:p>
        </p:txBody>
      </p:sp>
      <p:sp>
        <p:nvSpPr>
          <p:cNvPr id="17" name="Rectangle 16"/>
          <p:cNvSpPr/>
          <p:nvPr/>
        </p:nvSpPr>
        <p:spPr>
          <a:xfrm>
            <a:off x="457194" y="4864841"/>
            <a:ext cx="422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>
                <a:solidFill>
                  <a:srgbClr val="0070C0"/>
                </a:solidFill>
              </a:rPr>
              <a:t>α</a:t>
            </a:r>
            <a:r>
              <a:rPr lang="en-US" b="1" i="1" baseline="-25000">
                <a:solidFill>
                  <a:srgbClr val="0070C0"/>
                </a:solidFill>
              </a:rPr>
              <a:t>max</a:t>
            </a:r>
            <a:r>
              <a:rPr lang="en-US" b="1" i="1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15   (maksimalno </a:t>
            </a:r>
            <a:r>
              <a:rPr lang="en-US" sz="1600" b="1" i="1">
                <a:solidFill>
                  <a:srgbClr val="0070C0"/>
                </a:solidFill>
              </a:rPr>
              <a:t>skretanje </a:t>
            </a:r>
            <a:r>
              <a:rPr lang="en-US" sz="1600" b="1" i="1" smtClean="0">
                <a:solidFill>
                  <a:srgbClr val="0070C0"/>
                </a:solidFill>
              </a:rPr>
              <a:t>kazaljke)</a:t>
            </a:r>
            <a:endParaRPr lang="sr-Latn-BA" sz="1600" b="1" i="1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715" y="5269104"/>
            <a:ext cx="465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smtClean="0">
                <a:solidFill>
                  <a:srgbClr val="0070C0"/>
                </a:solidFill>
              </a:rPr>
              <a:t>α</a:t>
            </a:r>
            <a:r>
              <a:rPr lang="en-US" b="1" i="1" baseline="-25000" smtClean="0">
                <a:solidFill>
                  <a:srgbClr val="0070C0"/>
                </a:solidFill>
              </a:rPr>
              <a:t>U</a:t>
            </a:r>
            <a:r>
              <a:rPr lang="en-US" b="1" i="1" smtClean="0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12   (skretanje kazaljke </a:t>
            </a:r>
            <a:r>
              <a:rPr lang="en-US" sz="1600" b="1" i="1">
                <a:solidFill>
                  <a:srgbClr val="0070C0"/>
                </a:solidFill>
              </a:rPr>
              <a:t>u </a:t>
            </a:r>
            <a:r>
              <a:rPr lang="en-US" sz="1600" b="1" i="1" smtClean="0">
                <a:solidFill>
                  <a:srgbClr val="0070C0"/>
                </a:solidFill>
              </a:rPr>
              <a:t>podeocima)                  </a:t>
            </a:r>
            <a:endParaRPr lang="en-US" sz="160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50229" y="3744687"/>
            <a:ext cx="1709057" cy="53339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5429" y="5699586"/>
            <a:ext cx="42780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Vrijednost jednog podeoka </a:t>
            </a:r>
            <a:r>
              <a:rPr lang="en-US" sz="1600" b="1" i="1" smtClean="0">
                <a:solidFill>
                  <a:srgbClr val="0070C0"/>
                </a:solidFill>
              </a:rPr>
              <a:t>bi bila:</a:t>
            </a:r>
            <a:r>
              <a:rPr lang="en-US" sz="1600" b="1" i="1">
                <a:solidFill>
                  <a:srgbClr val="0070C0"/>
                </a:solidFill>
              </a:rPr>
              <a:t/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b="1" i="1" smtClean="0">
                <a:solidFill>
                  <a:srgbClr val="FF0000"/>
                </a:solidFill>
              </a:rPr>
              <a:t>K</a:t>
            </a:r>
            <a:r>
              <a:rPr lang="en-US" b="1" i="1" baseline="-25000" smtClean="0">
                <a:solidFill>
                  <a:srgbClr val="FF0000"/>
                </a:solidFill>
              </a:rPr>
              <a:t>U 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U</a:t>
            </a:r>
            <a:r>
              <a:rPr lang="en-US" b="1" baseline="-25000" smtClean="0">
                <a:solidFill>
                  <a:srgbClr val="FF0000"/>
                </a:solidFill>
              </a:rPr>
              <a:t>max </a:t>
            </a:r>
            <a:r>
              <a:rPr lang="en-US" b="1" i="1">
                <a:solidFill>
                  <a:srgbClr val="FF0000"/>
                </a:solidFill>
              </a:rPr>
              <a:t>/</a:t>
            </a:r>
            <a:r>
              <a:rPr lang="el-GR" b="1" i="1">
                <a:solidFill>
                  <a:srgbClr val="FF0000"/>
                </a:solidFill>
              </a:rPr>
              <a:t>α</a:t>
            </a:r>
            <a:r>
              <a:rPr lang="en-US" b="1" i="1" baseline="-25000">
                <a:solidFill>
                  <a:srgbClr val="FF0000"/>
                </a:solidFill>
              </a:rPr>
              <a:t>max</a:t>
            </a:r>
            <a:r>
              <a:rPr lang="en-US" b="1" i="1">
                <a:solidFill>
                  <a:srgbClr val="0070C0"/>
                </a:solidFill>
              </a:rPr>
              <a:t>    </a:t>
            </a:r>
            <a:r>
              <a:rPr lang="en-US" b="1" i="1" smtClean="0">
                <a:solidFill>
                  <a:srgbClr val="0070C0"/>
                </a:solidFill>
              </a:rPr>
              <a:t>[V/pod]</a:t>
            </a:r>
          </a:p>
          <a:p>
            <a:r>
              <a:rPr lang="en-US" b="1" i="1">
                <a:solidFill>
                  <a:srgbClr val="FF0000"/>
                </a:solidFill>
              </a:rPr>
              <a:t>K</a:t>
            </a:r>
            <a:r>
              <a:rPr lang="en-US" b="1" i="1" baseline="-25000">
                <a:solidFill>
                  <a:srgbClr val="FF0000"/>
                </a:solidFill>
              </a:rPr>
              <a:t>i 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150V</a:t>
            </a:r>
            <a:r>
              <a:rPr lang="en-US" b="1" baseline="-25000" smtClean="0">
                <a:solidFill>
                  <a:srgbClr val="FF0000"/>
                </a:solidFill>
              </a:rPr>
              <a:t> </a:t>
            </a:r>
            <a:r>
              <a:rPr lang="en-US" b="1" i="1" smtClean="0">
                <a:solidFill>
                  <a:srgbClr val="FF0000"/>
                </a:solidFill>
              </a:rPr>
              <a:t>/15 = </a:t>
            </a:r>
            <a:r>
              <a:rPr lang="en-US" b="1" i="1" u="sng" smtClean="0">
                <a:solidFill>
                  <a:srgbClr val="FF0000"/>
                </a:solidFill>
              </a:rPr>
              <a:t>10V</a:t>
            </a:r>
            <a:endParaRPr lang="en-US" u="sng"/>
          </a:p>
        </p:txBody>
      </p:sp>
      <p:sp>
        <p:nvSpPr>
          <p:cNvPr id="24" name="Rectangle 23"/>
          <p:cNvSpPr/>
          <p:nvPr/>
        </p:nvSpPr>
        <p:spPr>
          <a:xfrm>
            <a:off x="3799118" y="5696571"/>
            <a:ext cx="43651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Izmjerena </a:t>
            </a:r>
            <a:r>
              <a:rPr lang="en-US" sz="1600" b="1" i="1">
                <a:solidFill>
                  <a:srgbClr val="0070C0"/>
                </a:solidFill>
              </a:rPr>
              <a:t>vrijednost </a:t>
            </a:r>
            <a:r>
              <a:rPr lang="en-US" sz="1600" b="1" i="1" smtClean="0">
                <a:solidFill>
                  <a:srgbClr val="0070C0"/>
                </a:solidFill>
              </a:rPr>
              <a:t>bi bila:  </a:t>
            </a:r>
            <a:endParaRPr lang="en-US" sz="1600" b="1" i="1">
              <a:solidFill>
                <a:srgbClr val="0070C0"/>
              </a:solidFill>
            </a:endParaRPr>
          </a:p>
          <a:p>
            <a:r>
              <a:rPr lang="en-US" b="1" i="1" smtClean="0">
                <a:solidFill>
                  <a:srgbClr val="FF0000"/>
                </a:solidFill>
              </a:rPr>
              <a:t>U</a:t>
            </a:r>
            <a:r>
              <a:rPr lang="en-US" b="1" i="1" baseline="-25000" smtClean="0">
                <a:solidFill>
                  <a:srgbClr val="FF0000"/>
                </a:solidFill>
              </a:rPr>
              <a:t>m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K</a:t>
            </a:r>
            <a:r>
              <a:rPr lang="en-US" b="1" i="1" baseline="-25000" smtClean="0">
                <a:solidFill>
                  <a:srgbClr val="FF0000"/>
                </a:solidFill>
              </a:rPr>
              <a:t>U </a:t>
            </a:r>
            <a:r>
              <a:rPr lang="en-US" b="1" i="1">
                <a:solidFill>
                  <a:srgbClr val="FF0000"/>
                </a:solidFill>
              </a:rPr>
              <a:t>· </a:t>
            </a:r>
            <a:r>
              <a:rPr lang="el-GR" b="1" i="1" smtClean="0">
                <a:solidFill>
                  <a:srgbClr val="FF0000"/>
                </a:solidFill>
              </a:rPr>
              <a:t>α</a:t>
            </a:r>
            <a:r>
              <a:rPr lang="en-US" b="1" i="1" baseline="-25000" smtClean="0">
                <a:solidFill>
                  <a:srgbClr val="FF0000"/>
                </a:solidFill>
              </a:rPr>
              <a:t>U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10V </a:t>
            </a:r>
            <a:r>
              <a:rPr lang="en-US" b="1" i="1">
                <a:solidFill>
                  <a:srgbClr val="FF0000"/>
                </a:solidFill>
              </a:rPr>
              <a:t>· </a:t>
            </a:r>
            <a:r>
              <a:rPr lang="en-US" b="1" i="1" smtClean="0">
                <a:solidFill>
                  <a:srgbClr val="FF0000"/>
                </a:solidFill>
              </a:rPr>
              <a:t>12 = </a:t>
            </a:r>
            <a:r>
              <a:rPr lang="en-US" b="1" i="1" u="sng" smtClean="0">
                <a:solidFill>
                  <a:srgbClr val="FF0000"/>
                </a:solidFill>
              </a:rPr>
              <a:t>120V</a:t>
            </a:r>
            <a:endParaRPr lang="sr-Latn-BA" b="1" i="1" u="sng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172" y="275550"/>
            <a:ext cx="1164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Ommetar  </a:t>
            </a:r>
            <a:endParaRPr lang="en-US" sz="1600" b="1" i="1" u="sng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8" y="743645"/>
            <a:ext cx="8469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Za mjerenje otpora instrument mora imati bateriju (za mjerenje napona i struje analogni instrument ne mora imati bateriju)</a:t>
            </a:r>
            <a:endParaRPr lang="sr-Latn-BA" sz="1600" b="1" i="1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Preklopnik postaviti za mjerenje otpora</a:t>
            </a:r>
            <a:endParaRPr lang="en-US" sz="1600" b="1" i="1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Prije mjerenja mjerne sonde instrumenta kratko spojiti, kazaljka treba da pokazuje </a:t>
            </a:r>
            <a:r>
              <a:rPr lang="en-US" sz="1600" b="1" i="1">
                <a:solidFill>
                  <a:srgbClr val="FF0000"/>
                </a:solidFill>
              </a:rPr>
              <a:t>0 </a:t>
            </a:r>
            <a:r>
              <a:rPr lang="el-GR" sz="1600" b="1" i="1" smtClean="0">
                <a:solidFill>
                  <a:srgbClr val="FF0000"/>
                </a:solidFill>
              </a:rPr>
              <a:t>Ω</a:t>
            </a:r>
            <a:r>
              <a:rPr lang="sr-Latn-BA" sz="1600" b="1" i="1">
                <a:solidFill>
                  <a:srgbClr val="FF0000"/>
                </a:solidFill>
              </a:rPr>
              <a:t>.</a:t>
            </a:r>
            <a:r>
              <a:rPr lang="sr-Latn-BA" sz="1600" b="1" i="1" smtClean="0">
                <a:solidFill>
                  <a:srgbClr val="FF0000"/>
                </a:solidFill>
              </a:rPr>
              <a:t> </a:t>
            </a:r>
          </a:p>
          <a:p>
            <a:r>
              <a:rPr lang="sr-Latn-BA" sz="1600" b="1" i="1">
                <a:solidFill>
                  <a:srgbClr val="FF0000"/>
                </a:solidFill>
              </a:rPr>
              <a:t> </a:t>
            </a:r>
            <a:r>
              <a:rPr lang="sr-Latn-BA" sz="1600" b="1" i="1" smtClean="0">
                <a:solidFill>
                  <a:srgbClr val="FF0000"/>
                </a:solidFill>
              </a:rPr>
              <a:t>     </a:t>
            </a:r>
            <a:r>
              <a:rPr lang="sr-Latn-BA" sz="1600" b="1" i="1" smtClean="0">
                <a:solidFill>
                  <a:srgbClr val="0070C0"/>
                </a:solidFill>
              </a:rPr>
              <a:t>Ako ne pokazuje,</a:t>
            </a:r>
            <a:r>
              <a:rPr lang="sr-Latn-BA" sz="1600" b="1" i="1" smtClean="0">
                <a:solidFill>
                  <a:srgbClr val="FF0000"/>
                </a:solidFill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</a:rPr>
              <a:t>treba podenciometrom podesiti kazaljku na nulu.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Skala je obrnuta ( </a:t>
            </a:r>
            <a:r>
              <a:rPr lang="en-US" sz="1600" b="1" i="1" smtClean="0">
                <a:solidFill>
                  <a:srgbClr val="FF0000"/>
                </a:solidFill>
              </a:rPr>
              <a:t>0 </a:t>
            </a:r>
            <a:r>
              <a:rPr lang="el-GR" sz="1600" b="1" i="1">
                <a:solidFill>
                  <a:srgbClr val="FF0000"/>
                </a:solidFill>
              </a:rPr>
              <a:t>Ω</a:t>
            </a:r>
            <a:r>
              <a:rPr lang="en-US" sz="1600" b="1" i="1" smtClean="0">
                <a:solidFill>
                  <a:srgbClr val="0070C0"/>
                </a:solidFill>
              </a:rPr>
              <a:t> – na desnoj strani;  </a:t>
            </a:r>
            <a:r>
              <a:rPr lang="en-US" sz="1600" b="1" i="1" smtClean="0">
                <a:solidFill>
                  <a:srgbClr val="FF0000"/>
                </a:solidFill>
              </a:rPr>
              <a:t>∞</a:t>
            </a:r>
            <a:r>
              <a:rPr lang="el-GR" sz="1600" b="1" i="1" smtClean="0">
                <a:solidFill>
                  <a:srgbClr val="FF0000"/>
                </a:solidFill>
              </a:rPr>
              <a:t>Ω</a:t>
            </a:r>
            <a:r>
              <a:rPr lang="en-US" sz="1600" b="1" i="1" smtClean="0">
                <a:solidFill>
                  <a:srgbClr val="0070C0"/>
                </a:solidFill>
              </a:rPr>
              <a:t> – na lijevoj strani)</a:t>
            </a:r>
            <a:endParaRPr lang="sr-Latn-BA" sz="1600" b="1" i="1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Preklopnik postaviti na opseg </a:t>
            </a:r>
            <a:r>
              <a:rPr lang="en-US" sz="1600" b="1" i="1" smtClean="0">
                <a:solidFill>
                  <a:srgbClr val="0070C0"/>
                </a:solidFill>
              </a:rPr>
              <a:t>tako </a:t>
            </a:r>
            <a:r>
              <a:rPr lang="sr-Latn-BA" sz="1600" b="1" i="1" smtClean="0">
                <a:solidFill>
                  <a:srgbClr val="0070C0"/>
                </a:solidFill>
              </a:rPr>
              <a:t>da kazaljka skreće </a:t>
            </a:r>
            <a:r>
              <a:rPr lang="en-US" sz="1600" b="1" i="1" smtClean="0">
                <a:solidFill>
                  <a:srgbClr val="0070C0"/>
                </a:solidFill>
              </a:rPr>
              <a:t>otprilike </a:t>
            </a:r>
            <a:r>
              <a:rPr lang="sr-Latn-BA" sz="1600" b="1" i="1" smtClean="0">
                <a:solidFill>
                  <a:srgbClr val="0070C0"/>
                </a:solidFill>
              </a:rPr>
              <a:t>između </a:t>
            </a:r>
            <a:r>
              <a:rPr lang="en-US" sz="1600" b="1" i="1" smtClean="0">
                <a:solidFill>
                  <a:srgbClr val="0070C0"/>
                </a:solidFill>
              </a:rPr>
              <a:t>1/2 i 2/3 skale (tada je najta</a:t>
            </a:r>
            <a:r>
              <a:rPr lang="sr-Latn-BA" sz="1600" b="1" i="1" smtClean="0">
                <a:solidFill>
                  <a:srgbClr val="0070C0"/>
                </a:solidFill>
              </a:rPr>
              <a:t>č</a:t>
            </a:r>
            <a:r>
              <a:rPr lang="en-US" sz="1600" b="1" i="1" smtClean="0">
                <a:solidFill>
                  <a:srgbClr val="0070C0"/>
                </a:solidFill>
              </a:rPr>
              <a:t>nije o</a:t>
            </a:r>
            <a:r>
              <a:rPr lang="sr-Latn-BA" sz="1600" b="1" i="1" smtClean="0">
                <a:solidFill>
                  <a:srgbClr val="0070C0"/>
                </a:solidFill>
              </a:rPr>
              <a:t>čitavanje)</a:t>
            </a:r>
            <a:r>
              <a:rPr lang="en-US" sz="1600" b="1" i="1" smtClean="0">
                <a:solidFill>
                  <a:srgbClr val="0070C0"/>
                </a:solidFill>
              </a:rPr>
              <a:t>. 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18596" y="4680857"/>
            <a:ext cx="892633" cy="1023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1" y="2873832"/>
            <a:ext cx="5287371" cy="36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82" y="4168619"/>
            <a:ext cx="3377976" cy="18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7946571" y="5736775"/>
            <a:ext cx="32658" cy="47897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24190" y="6216132"/>
            <a:ext cx="2047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Gleda se omska skala </a:t>
            </a:r>
            <a:endParaRPr lang="en-US" sz="16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17" y="2549453"/>
            <a:ext cx="1211232" cy="14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5886" y="2547651"/>
            <a:ext cx="1249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Povezivanje</a:t>
            </a:r>
            <a:r>
              <a:rPr lang="en-US" sz="1600" b="1" i="1" smtClean="0">
                <a:solidFill>
                  <a:srgbClr val="0070C0"/>
                </a:solidFill>
              </a:rPr>
              <a:t>: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4742" y="308208"/>
            <a:ext cx="6313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PA</a:t>
            </a:r>
            <a:r>
              <a:rPr lang="sr-Latn-BA" sz="1600" b="1" i="1" u="sng">
                <a:solidFill>
                  <a:srgbClr val="FF0000"/>
                </a:solidFill>
              </a:rPr>
              <a:t>Ž</a:t>
            </a:r>
            <a:r>
              <a:rPr lang="en-US" sz="1600" b="1" i="1" u="sng" smtClean="0">
                <a:solidFill>
                  <a:srgbClr val="FF0000"/>
                </a:solidFill>
              </a:rPr>
              <a:t>NJA:</a:t>
            </a:r>
            <a:r>
              <a:rPr lang="sr-Latn-BA" sz="1600" b="1" i="1" smtClean="0">
                <a:solidFill>
                  <a:srgbClr val="FF0000"/>
                </a:solidFill>
              </a:rPr>
              <a:t>  </a:t>
            </a:r>
            <a:r>
              <a:rPr lang="en-US" sz="1600" b="1" i="1" smtClean="0">
                <a:solidFill>
                  <a:srgbClr val="FF0000"/>
                </a:solidFill>
              </a:rPr>
              <a:t>NE SMIJE </a:t>
            </a:r>
            <a:r>
              <a:rPr lang="sr-Latn-BA" sz="1600" b="1" i="1" smtClean="0">
                <a:solidFill>
                  <a:srgbClr val="FF0000"/>
                </a:solidFill>
              </a:rPr>
              <a:t>TEĆI STRUJA KROZ OTPORNIK ČIJI OTPOR MJERIMO!</a:t>
            </a:r>
            <a:r>
              <a:rPr lang="en-US" sz="1600" b="1" i="1" smtClean="0">
                <a:solidFill>
                  <a:srgbClr val="FF0000"/>
                </a:solidFill>
              </a:rPr>
              <a:t>  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87" y="370505"/>
            <a:ext cx="2593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Primjer 4</a:t>
            </a:r>
            <a:r>
              <a:rPr lang="en-US" sz="1600" b="1" i="1" smtClean="0">
                <a:solidFill>
                  <a:srgbClr val="FF0000"/>
                </a:solidFill>
              </a:rPr>
              <a:t>:</a:t>
            </a:r>
            <a:r>
              <a:rPr lang="sr-Latn-BA" sz="1600" b="1" i="1" smtClean="0">
                <a:solidFill>
                  <a:srgbClr val="FF0000"/>
                </a:solidFill>
              </a:rPr>
              <a:t> </a:t>
            </a:r>
            <a:r>
              <a:rPr lang="en-US" sz="1600" b="1" i="1" smtClean="0">
                <a:solidFill>
                  <a:srgbClr val="FF0000"/>
                </a:solidFill>
              </a:rPr>
              <a:t>  Mjerenje otpora </a:t>
            </a:r>
            <a:endParaRPr lang="en-US" sz="160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5" y="1009649"/>
            <a:ext cx="6648072" cy="171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3435816"/>
            <a:ext cx="64008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428" y="735763"/>
            <a:ext cx="8098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>
                <a:solidFill>
                  <a:srgbClr val="0070C0"/>
                </a:solidFill>
              </a:rPr>
              <a:t>Mjerenje otpora od 180</a:t>
            </a:r>
            <a:r>
              <a:rPr lang="el-GR" sz="1600" b="1" i="1">
                <a:solidFill>
                  <a:srgbClr val="0070C0"/>
                </a:solidFill>
              </a:rPr>
              <a:t>Ω </a:t>
            </a:r>
            <a:r>
              <a:rPr lang="en-US" sz="1600" b="1" i="1">
                <a:solidFill>
                  <a:srgbClr val="0070C0"/>
                </a:solidFill>
              </a:rPr>
              <a:t>na različitim položajima </a:t>
            </a:r>
            <a:r>
              <a:rPr lang="en-US" sz="1600" b="1" i="1" smtClean="0">
                <a:solidFill>
                  <a:srgbClr val="0070C0"/>
                </a:solidFill>
              </a:rPr>
              <a:t>preklopnika</a:t>
            </a:r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169" y="5615592"/>
            <a:ext cx="8142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smtClean="0">
                <a:solidFill>
                  <a:srgbClr val="0070C0"/>
                </a:solidFill>
              </a:rPr>
              <a:t>Vrijednost  </a:t>
            </a:r>
            <a:r>
              <a:rPr lang="en-US" sz="1600" b="1" i="1" u="sng">
                <a:solidFill>
                  <a:srgbClr val="0070C0"/>
                </a:solidFill>
              </a:rPr>
              <a:t>otpora</a:t>
            </a:r>
            <a:r>
              <a:rPr lang="en-US" sz="1600" b="1" i="1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= </a:t>
            </a:r>
            <a:r>
              <a:rPr lang="en-US" sz="1600" b="1" i="1" u="sng" smtClean="0">
                <a:solidFill>
                  <a:srgbClr val="0070C0"/>
                </a:solidFill>
              </a:rPr>
              <a:t>Očitani </a:t>
            </a:r>
            <a:r>
              <a:rPr lang="en-US" sz="1600" b="1" i="1" u="sng">
                <a:solidFill>
                  <a:srgbClr val="0070C0"/>
                </a:solidFill>
              </a:rPr>
              <a:t>broj </a:t>
            </a:r>
            <a:r>
              <a:rPr lang="en-US" sz="1600" b="1" i="1" u="sng" smtClean="0">
                <a:solidFill>
                  <a:srgbClr val="0070C0"/>
                </a:solidFill>
              </a:rPr>
              <a:t>podeoka (pokazivanje kazaljke)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FF0000"/>
                </a:solidFill>
              </a:rPr>
              <a:t>X</a:t>
            </a:r>
            <a:r>
              <a:rPr lang="en-US" sz="1600" b="1" i="1" smtClean="0">
                <a:solidFill>
                  <a:srgbClr val="0070C0"/>
                </a:solidFill>
              </a:rPr>
              <a:t>  </a:t>
            </a:r>
            <a:r>
              <a:rPr lang="en-US" sz="1600" b="1" i="1" u="sng" smtClean="0">
                <a:solidFill>
                  <a:srgbClr val="0070C0"/>
                </a:solidFill>
              </a:rPr>
              <a:t>Opseg (preklopnik)</a:t>
            </a:r>
            <a:endParaRPr lang="en-US" sz="1600" b="1" i="1" u="sng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3276" y="2710933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≈200</a:t>
            </a:r>
            <a:r>
              <a:rPr lang="en-US" sz="1600" b="1" i="1">
                <a:solidFill>
                  <a:srgbClr val="FF0000"/>
                </a:solidFill>
              </a:rPr>
              <a:t> </a:t>
            </a:r>
            <a:r>
              <a:rPr lang="en-US" sz="1600" b="1" i="1" smtClean="0">
                <a:solidFill>
                  <a:srgbClr val="FF0000"/>
                </a:solidFill>
              </a:rPr>
              <a:t> x 1 ≈ 200</a:t>
            </a:r>
            <a:r>
              <a:rPr lang="en-US" sz="1600" b="1" i="1">
                <a:solidFill>
                  <a:srgbClr val="FF0000"/>
                </a:solidFill>
              </a:rPr>
              <a:t> </a:t>
            </a:r>
            <a:r>
              <a:rPr lang="el-GR" sz="1600" b="1" i="1" smtClean="0">
                <a:solidFill>
                  <a:srgbClr val="FF0000"/>
                </a:solidFill>
              </a:rPr>
              <a:t>Ω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7590" y="2667390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≈18  x 10 ≈ 180 </a:t>
            </a:r>
            <a:r>
              <a:rPr lang="el-GR" sz="1600" b="1" i="1" u="sng" smtClean="0">
                <a:solidFill>
                  <a:srgbClr val="FF0000"/>
                </a:solidFill>
              </a:rPr>
              <a:t>Ω</a:t>
            </a:r>
            <a:endParaRPr lang="en-US" sz="1600" u="sng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9731" y="4996942"/>
            <a:ext cx="178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≈1,9  x 100 ≈ 190 </a:t>
            </a:r>
            <a:r>
              <a:rPr lang="el-GR" sz="1600" b="1" i="1" smtClean="0">
                <a:solidFill>
                  <a:srgbClr val="FF0000"/>
                </a:solidFill>
              </a:rPr>
              <a:t>Ω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9622" y="5040484"/>
            <a:ext cx="1678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≈0,2  x 1k≈ 0,2k</a:t>
            </a:r>
            <a:r>
              <a:rPr lang="el-GR" sz="1600" b="1" i="1" smtClean="0">
                <a:solidFill>
                  <a:srgbClr val="FF0000"/>
                </a:solidFill>
              </a:rPr>
              <a:t>Ω</a:t>
            </a:r>
            <a:endParaRPr lang="en-US" sz="160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07" y="2464253"/>
            <a:ext cx="1430337" cy="122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24316" y="3690649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preklopnik</a:t>
            </a:r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4755276" y="2950421"/>
            <a:ext cx="1991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Najtačnije očitavanje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68085" y="5497287"/>
            <a:ext cx="7794171" cy="576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5" y="769466"/>
            <a:ext cx="2507796" cy="353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82" y="841583"/>
            <a:ext cx="1763607" cy="33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939" y="349870"/>
            <a:ext cx="5225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Digitalni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sa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LCD displejom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229" y="4377572"/>
            <a:ext cx="8098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Preklopnikom izabrati električnu veličinu koju mjerimo (napon, struja, otpor...)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Voditi računa koji su priključci za koje mjerenje, da ne stavimo mjerne sonde u pogrešne priključke.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Uvjek </a:t>
            </a:r>
            <a:r>
              <a:rPr lang="sr-Latn-BA" sz="1600" b="1" i="1">
                <a:solidFill>
                  <a:srgbClr val="0070C0"/>
                </a:solidFill>
              </a:rPr>
              <a:t>izabrati </a:t>
            </a:r>
            <a:r>
              <a:rPr lang="en-US" sz="1600" b="1" i="1">
                <a:solidFill>
                  <a:srgbClr val="0070C0"/>
                </a:solidFill>
              </a:rPr>
              <a:t>ve</a:t>
            </a:r>
            <a:r>
              <a:rPr lang="sr-Latn-BA" sz="1600" b="1" i="1">
                <a:solidFill>
                  <a:srgbClr val="0070C0"/>
                </a:solidFill>
              </a:rPr>
              <a:t>ći opseg od očekivanog, pa smanjivati !!!</a:t>
            </a:r>
            <a:endParaRPr lang="en-US" sz="1600" b="1" i="1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Kada se na displeju pojavi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“1”  ili “0L” (Overload -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prekoračenje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treba odabrati veće mjerno područje (npr. voltmetar će pokazati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“0L”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ako se mjeri napon od 150V, a instrument podešen da očita napon najviše do 20V).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Kod digitalnih instrumenata za negativnu vrijedno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  DC veličina na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displeju se ispred broja ispisuje znak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“-” (MINUS).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Ako mjerimo naizmjeničnu veličinu nemamo znak MINUS.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39" y="827314"/>
            <a:ext cx="2266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486" y="381387"/>
            <a:ext cx="589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b="1" i="1" u="sng">
                <a:solidFill>
                  <a:srgbClr val="0070C0"/>
                </a:solidFill>
              </a:rPr>
              <a:t>Univerzalni mjerni </a:t>
            </a:r>
            <a:r>
              <a:rPr lang="sr-Latn-BA" b="1" i="1" u="sng" smtClean="0">
                <a:solidFill>
                  <a:srgbClr val="0070C0"/>
                </a:solidFill>
              </a:rPr>
              <a:t>instrument</a:t>
            </a:r>
            <a:r>
              <a:rPr lang="en-US" b="1" i="1" smtClean="0">
                <a:solidFill>
                  <a:srgbClr val="0070C0"/>
                </a:solidFill>
              </a:rPr>
              <a:t> (UNUMJER, MULTIMETAR)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6570" y="777965"/>
            <a:ext cx="8752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 god se bavi elektrotehnikom, mora često mjeriti </a:t>
            </a: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struju, napon, otpor  i dr.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(bilo da vrši  održavanje, servisiranje, kontrolu  ispravnosti elektro opreme i uređaja i sl.). </a:t>
            </a:r>
          </a:p>
          <a:p>
            <a:pPr marL="285750" indent="-285750">
              <a:buFont typeface="Wingdings" pitchFamily="2" charset="2"/>
              <a:buChar char="§"/>
            </a:pPr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sr-Latn-BA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AMPERMETAR – za mjerenje jačine električne struje  - I(A)</a:t>
            </a:r>
            <a:r>
              <a:rPr lang="en-US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endParaRPr lang="sr-Latn-BA" sz="1600" b="1" i="1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VOLTMETAR – za mjerenje napona – U(V)</a:t>
            </a:r>
          </a:p>
          <a:p>
            <a:pPr lvl="1"/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OMMETAR – za mjerenje el. otpornosti –R(</a:t>
            </a:r>
            <a:r>
              <a:rPr lang="el-GR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endParaRPr lang="sr-Latn-BA" sz="1600" b="1" i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Često je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nepraktično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nositi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(koristiti)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više instrumenata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pa je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napravljen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 instrument kojim su obuhvaćena sva ova mjerenja (po sistemu 3 u 1       )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univerzalni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mjerni instrument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UNIMJER ili MULTIMETAR).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Normalno, električni mjerni  instrumenti pored struje, napona i otpora, mogu mjeriti i druge električne veličine, npr. snagu, frekvenciju, kapacitet, pojačanje tranzistora, ispravnost diode i sl.</a:t>
            </a:r>
            <a:endParaRPr lang="en-US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Ovi instrumenti mogu da budu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nalogni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kazaljkom</a:t>
            </a:r>
            <a:endParaRPr lang="en-US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igitalni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 rez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ultat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ispisuje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brojevima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LCD displeju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Svi ovi instrumenti imaju podru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čja (preklopnike) za mjerenje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ednosmjernih i naizmjeničnih struja </a:t>
            </a:r>
            <a:endParaRPr lang="en-US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ednosmjernih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naizmjeničnih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napona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Mjerenje otpora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36" y="3025554"/>
            <a:ext cx="251050" cy="2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1" y="1723345"/>
            <a:ext cx="462640" cy="39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68" y="1930173"/>
            <a:ext cx="426583" cy="37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70" y="2214566"/>
            <a:ext cx="484416" cy="42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674" y="382527"/>
            <a:ext cx="5976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nalogni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sa kazaljkom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4703990"/>
            <a:ext cx="1802945" cy="182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21" y="699398"/>
            <a:ext cx="5655150" cy="455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10543" y="539301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Kod analognih instrumenata kazaljka poka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uje po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zitivnu vrijednost (skreće u desnu stranu), a ako se radi o negativnoj vrijednosti, kazaljka ide u kontra stranu (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zakucava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), što znači da je pogrešna orjentacija i da treba okrenuti mjerne kablove.</a:t>
            </a:r>
            <a:endParaRPr lang="en-US" sz="160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7" y="1055914"/>
            <a:ext cx="2824842" cy="27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5" y="734787"/>
            <a:ext cx="4872852" cy="49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38" y="781732"/>
            <a:ext cx="3363128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42857" y="4153878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Neke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skraćenice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veličine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koje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multimetri mogu da mjere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2625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513" y="5847193"/>
            <a:ext cx="8186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Tipični digitalni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multimetar:  </a:t>
            </a:r>
            <a:r>
              <a:rPr lang="en-US" sz="1600" b="1" i="1">
                <a:latin typeface="Calibri" pitchFamily="34" charset="0"/>
                <a:cs typeface="Calibri" pitchFamily="34" charset="0"/>
              </a:rPr>
              <a:t>Crni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mjerni kabl se nalazi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en-US" sz="1600" b="1" i="1">
                <a:latin typeface="Calibri" pitchFamily="34" charset="0"/>
                <a:cs typeface="Calibri" pitchFamily="34" charset="0"/>
              </a:rPr>
              <a:t>COM priključku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crveni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treba da bude u priključku V</a:t>
            </a:r>
            <a:r>
              <a:rPr lang="el-GR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Ω,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osim kada se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mjeri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struja u A ili mA µA.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395" y="349870"/>
            <a:ext cx="5225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Digitalni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sa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LCD displejom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53" y="1140619"/>
            <a:ext cx="507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Prije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upotrebe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instrumenta potrebno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 podesiti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koji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signal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mjerimo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naizmjenični  (AC) ili jednosmerni (DC).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28" y="236645"/>
            <a:ext cx="2669804" cy="38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341" y="267678"/>
            <a:ext cx="8610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Primjer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Analogni instrument</a:t>
            </a:r>
          </a:p>
          <a:p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Može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 služi kao ampermetar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voltmetar </a:t>
            </a:r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ili ommetar.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76198" y="1879563"/>
            <a:ext cx="892633" cy="478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686" y="4489487"/>
            <a:ext cx="3755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Priključ</a:t>
            </a:r>
            <a:r>
              <a:rPr lang="sr-Latn-BA" sz="1600" b="1" i="1" smtClean="0">
                <a:solidFill>
                  <a:srgbClr val="0070C0"/>
                </a:solidFill>
              </a:rPr>
              <a:t>c</a:t>
            </a:r>
            <a:r>
              <a:rPr lang="en-US" sz="1600" b="1" i="1" smtClean="0">
                <a:solidFill>
                  <a:srgbClr val="0070C0"/>
                </a:solidFill>
              </a:rPr>
              <a:t>i se nalaze na vrhu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instrumenta</a:t>
            </a:r>
            <a:r>
              <a:rPr lang="en-US" sz="1600" b="1" i="1">
                <a:solidFill>
                  <a:srgbClr val="0070C0"/>
                </a:solidFill>
              </a:rPr>
              <a:t>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74771" y="1741714"/>
            <a:ext cx="772886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5" y="4791075"/>
            <a:ext cx="1941058" cy="18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6" y="2383357"/>
            <a:ext cx="3650116" cy="20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3915" y="18134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 zavisnosti od režima rada, očitavanje se vrši na različitim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skalama: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79771" y="3254830"/>
            <a:ext cx="206829" cy="10450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46170" y="4382470"/>
            <a:ext cx="3897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Biranje opsega </a:t>
            </a:r>
            <a:r>
              <a:rPr lang="en-US" sz="1600" b="1" i="1" smtClean="0">
                <a:solidFill>
                  <a:srgbClr val="0070C0"/>
                </a:solidFill>
              </a:rPr>
              <a:t>i vrste mjerenja (napon, struja, otpor) vrši </a:t>
            </a:r>
            <a:r>
              <a:rPr lang="en-US" sz="1600" b="1" i="1">
                <a:solidFill>
                  <a:srgbClr val="0070C0"/>
                </a:solidFill>
              </a:rPr>
              <a:t>se</a:t>
            </a:r>
            <a:r>
              <a:rPr lang="sr-Latn-BA" sz="1600" b="1" i="1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prebacivanjem </a:t>
            </a:r>
            <a:r>
              <a:rPr lang="en-US" sz="1600" b="1" i="1" smtClean="0">
                <a:solidFill>
                  <a:srgbClr val="0070C0"/>
                </a:solidFill>
              </a:rPr>
              <a:t>preklopnika u odgovarajući </a:t>
            </a:r>
            <a:r>
              <a:rPr lang="en-US" sz="1600" b="1" i="1">
                <a:solidFill>
                  <a:srgbClr val="0070C0"/>
                </a:solidFill>
              </a:rPr>
              <a:t>položaj</a:t>
            </a:r>
            <a:r>
              <a:rPr lang="sr-Latn-BA" sz="1600" b="1" i="1">
                <a:solidFill>
                  <a:srgbClr val="0070C0"/>
                </a:solidFill>
              </a:rPr>
              <a:t>.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57060" y="4121213"/>
            <a:ext cx="1142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PA</a:t>
            </a:r>
            <a:r>
              <a:rPr lang="sr-Latn-BA" sz="1600" b="1" i="1" smtClean="0">
                <a:solidFill>
                  <a:srgbClr val="FF0000"/>
                </a:solidFill>
              </a:rPr>
              <a:t>ŽNJA</a:t>
            </a:r>
            <a:r>
              <a:rPr lang="en-US" sz="1600" b="1" i="1" smtClean="0">
                <a:solidFill>
                  <a:srgbClr val="FF0000"/>
                </a:solidFill>
              </a:rPr>
              <a:t>!!!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7458" y="899048"/>
            <a:ext cx="1142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PA</a:t>
            </a:r>
            <a:r>
              <a:rPr lang="sr-Latn-BA" sz="1600" b="1" i="1" smtClean="0">
                <a:solidFill>
                  <a:srgbClr val="FF0000"/>
                </a:solidFill>
              </a:rPr>
              <a:t>ŽNJA</a:t>
            </a:r>
            <a:r>
              <a:rPr lang="en-US" sz="1600" b="1" i="1" smtClean="0">
                <a:solidFill>
                  <a:srgbClr val="FF0000"/>
                </a:solidFill>
              </a:rPr>
              <a:t>!!!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46175" y="5209777"/>
            <a:ext cx="3897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Uvjek </a:t>
            </a:r>
            <a:r>
              <a:rPr lang="sr-Latn-BA" sz="1600" b="1" i="1" smtClean="0">
                <a:solidFill>
                  <a:srgbClr val="0070C0"/>
                </a:solidFill>
              </a:rPr>
              <a:t>izabrati </a:t>
            </a:r>
            <a:r>
              <a:rPr lang="en-US" sz="1600" b="1" i="1" smtClean="0">
                <a:solidFill>
                  <a:srgbClr val="0070C0"/>
                </a:solidFill>
              </a:rPr>
              <a:t>ve</a:t>
            </a:r>
            <a:r>
              <a:rPr lang="sr-Latn-BA" sz="1600" b="1" i="1" smtClean="0">
                <a:solidFill>
                  <a:srgbClr val="0070C0"/>
                </a:solidFill>
              </a:rPr>
              <a:t>ći opseg od očekivanog, pa smanjivati !!!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60914" y="5890735"/>
            <a:ext cx="5921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Voditi računa koji su </a:t>
            </a:r>
            <a:r>
              <a:rPr lang="en-US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priklju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čci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koju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vrstu mjerenja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napon, struja, </a:t>
            </a:r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otpor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dr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.). </a:t>
            </a:r>
            <a:endParaRPr lang="sr-Latn-BA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93573" y="5579899"/>
            <a:ext cx="1142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FF0000"/>
                </a:solidFill>
              </a:rPr>
              <a:t>PA</a:t>
            </a:r>
            <a:r>
              <a:rPr lang="sr-Latn-BA" sz="1600" b="1" i="1" smtClean="0">
                <a:solidFill>
                  <a:srgbClr val="FF0000"/>
                </a:solidFill>
              </a:rPr>
              <a:t>ŽNJA</a:t>
            </a:r>
            <a:r>
              <a:rPr lang="en-US" sz="1600" b="1" i="1" smtClean="0">
                <a:solidFill>
                  <a:srgbClr val="FF0000"/>
                </a:solidFill>
              </a:rPr>
              <a:t>!!!</a:t>
            </a:r>
            <a:endParaRPr lang="en-US" sz="1600" b="1" i="1">
              <a:solidFill>
                <a:srgbClr val="FF0000"/>
              </a:solidFill>
            </a:endParaRPr>
          </a:p>
        </p:txBody>
      </p:sp>
      <p:sp>
        <p:nvSpPr>
          <p:cNvPr id="8196" name="Slide Number Placeholder 8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4773" y="3274986"/>
            <a:ext cx="7761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sa obrtnim kalemom i ugrađenim ispravljačem sa diodama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5" y="650415"/>
            <a:ext cx="5810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5657" y="698244"/>
            <a:ext cx="730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je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predviđen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 rad u </a:t>
            </a:r>
            <a:r>
              <a:rPr lang="vi-VN" sz="1600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vodoravnom položaju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Ako se postavi pod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uglom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ili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usprav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položaj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pokazivanje 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instrumenta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neće biti t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čno.</a:t>
            </a:r>
            <a:endParaRPr lang="en-US" sz="1600"/>
          </a:p>
        </p:txBody>
      </p:sp>
      <p:sp>
        <p:nvSpPr>
          <p:cNvPr id="4" name="Rectangle 3"/>
          <p:cNvSpPr/>
          <p:nvPr/>
        </p:nvSpPr>
        <p:spPr>
          <a:xfrm>
            <a:off x="1175655" y="1231642"/>
            <a:ext cx="7217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nstrument predviđen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za rad u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uspravnom </a:t>
            </a:r>
            <a:r>
              <a:rPr lang="vi-VN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položaju</a:t>
            </a:r>
            <a:r>
              <a:rPr lang="sr-Latn-BA" sz="1600" b="1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montiraju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npr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na radne stolove.</a:t>
            </a:r>
            <a:b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1164770" y="1788658"/>
            <a:ext cx="5704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može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 mjeri i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jedno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smjerne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zmjenične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veličine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1164769" y="2334117"/>
            <a:ext cx="754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las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točnosti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(preciznost, tačnost)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odnosno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maksimaln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procentualn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grešk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koju pravi instrument pri punom skretanju kazaljke. </a:t>
            </a:r>
            <a:endParaRPr lang="sr-Latn-BA" sz="1600" b="1" i="1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Najčešće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klase točnosti su:</a:t>
            </a:r>
            <a:r>
              <a:rPr lang="sr-Latn-BA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0,1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0,2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0,5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1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1,5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2,5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-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1175656" y="3900487"/>
            <a:ext cx="4278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Simbol dielektrične čvrstoće. </a:t>
            </a:r>
            <a:r>
              <a:rPr lang="en-US" sz="1600" b="1" i="1" smtClean="0">
                <a:solidFill>
                  <a:srgbClr val="0070C0"/>
                </a:solidFill>
              </a:rPr>
              <a:t>Ispitni </a:t>
            </a:r>
            <a:r>
              <a:rPr lang="en-US" sz="1600" b="1" i="1">
                <a:solidFill>
                  <a:srgbClr val="0070C0"/>
                </a:solidFill>
              </a:rPr>
              <a:t>napon </a:t>
            </a:r>
            <a:r>
              <a:rPr lang="en-US" sz="1600" b="1" i="1" smtClean="0">
                <a:solidFill>
                  <a:srgbClr val="0070C0"/>
                </a:solidFill>
              </a:rPr>
              <a:t>3</a:t>
            </a:r>
            <a:r>
              <a:rPr lang="sr-Latn-BA" sz="1600" b="1" i="1" smtClean="0">
                <a:solidFill>
                  <a:srgbClr val="0070C0"/>
                </a:solidFill>
              </a:rPr>
              <a:t> kV.</a:t>
            </a:r>
            <a:endParaRPr lang="en-US" sz="1600" b="1" i="1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23" y="4492399"/>
            <a:ext cx="2291433" cy="185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80457" y="4158737"/>
            <a:ext cx="2892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Instrument</a:t>
            </a: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ugrađen u radni sto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505846" y="316074"/>
            <a:ext cx="3710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Primjeri nekih oznaka na instrumentu</a:t>
            </a:r>
            <a:r>
              <a:rPr lang="vi-VN" sz="1600" b="1" i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25" y="5755819"/>
            <a:ext cx="2116591" cy="8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539346" y="5617027"/>
            <a:ext cx="576943" cy="550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4" y="4387625"/>
            <a:ext cx="1766818" cy="17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4" y="1454833"/>
            <a:ext cx="2379024" cy="144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399" y="2834394"/>
            <a:ext cx="56061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Očitavanje </a:t>
            </a:r>
            <a:r>
              <a:rPr lang="en-US" sz="1600" b="1" i="1" smtClean="0">
                <a:solidFill>
                  <a:srgbClr val="0070C0"/>
                </a:solidFill>
              </a:rPr>
              <a:t>izmjerene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vrijednosti </a:t>
            </a:r>
            <a:r>
              <a:rPr lang="en-US" sz="1600" b="1" i="1">
                <a:solidFill>
                  <a:srgbClr val="0070C0"/>
                </a:solidFill>
              </a:rPr>
              <a:t>vrši se na jednoj </a:t>
            </a:r>
            <a:r>
              <a:rPr lang="en-US" sz="1600" b="1" i="1" smtClean="0">
                <a:solidFill>
                  <a:srgbClr val="0070C0"/>
                </a:solidFill>
              </a:rPr>
              <a:t>od skala </a:t>
            </a:r>
            <a:r>
              <a:rPr lang="en-US" sz="1600" b="1" i="1">
                <a:solidFill>
                  <a:srgbClr val="0070C0"/>
                </a:solidFill>
              </a:rPr>
              <a:t>u </a:t>
            </a:r>
            <a:endParaRPr lang="en-US" sz="1600" b="1" i="1" smtClean="0">
              <a:solidFill>
                <a:srgbClr val="0070C0"/>
              </a:solidFill>
            </a:endParaRPr>
          </a:p>
          <a:p>
            <a:r>
              <a:rPr lang="en-US" sz="1600" b="1" i="1" smtClean="0">
                <a:solidFill>
                  <a:srgbClr val="0070C0"/>
                </a:solidFill>
              </a:rPr>
              <a:t>zavisnosti </a:t>
            </a:r>
            <a:r>
              <a:rPr lang="en-US" sz="1600" b="1" i="1">
                <a:solidFill>
                  <a:srgbClr val="0070C0"/>
                </a:solidFill>
              </a:rPr>
              <a:t>od </a:t>
            </a:r>
            <a:r>
              <a:rPr lang="en-US" sz="1600" b="1" i="1" smtClean="0">
                <a:solidFill>
                  <a:srgbClr val="0070C0"/>
                </a:solidFill>
              </a:rPr>
              <a:t>prirode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signala i odabranog opsega</a:t>
            </a:r>
            <a:r>
              <a:rPr lang="sr-Latn-BA" sz="1600" b="1" i="1" smtClean="0">
                <a:solidFill>
                  <a:srgbClr val="0070C0"/>
                </a:solidFill>
              </a:rPr>
              <a:t>.</a:t>
            </a:r>
            <a:r>
              <a:rPr lang="en-US" sz="1600" b="1" i="1" smtClean="0">
                <a:solidFill>
                  <a:srgbClr val="0070C0"/>
                </a:solidFill>
              </a:rPr>
              <a:t/>
            </a:r>
            <a:br>
              <a:rPr lang="en-US" sz="1600" b="1" i="1" smtClean="0">
                <a:solidFill>
                  <a:srgbClr val="0070C0"/>
                </a:solidFill>
              </a:rPr>
            </a:br>
            <a:r>
              <a:rPr lang="sr-Latn-BA" sz="1600" b="1" i="1" smtClean="0">
                <a:solidFill>
                  <a:srgbClr val="0070C0"/>
                </a:solidFill>
              </a:rPr>
              <a:t>       </a:t>
            </a:r>
            <a:r>
              <a:rPr lang="en-US" sz="1600" b="1" i="1" smtClean="0">
                <a:solidFill>
                  <a:srgbClr val="0070C0"/>
                </a:solidFill>
              </a:rPr>
              <a:t/>
            </a:r>
            <a:br>
              <a:rPr lang="en-US" sz="1600" b="1" i="1" smtClean="0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0070C0"/>
                </a:solidFill>
              </a:rPr>
              <a:t>Vrijednost </a:t>
            </a:r>
            <a:r>
              <a:rPr lang="en-US" sz="1600" b="1" i="1">
                <a:solidFill>
                  <a:srgbClr val="0070C0"/>
                </a:solidFill>
              </a:rPr>
              <a:t>jednog podeoka dobija se </a:t>
            </a:r>
            <a:r>
              <a:rPr lang="en-US" sz="1600" b="1" i="1" smtClean="0">
                <a:solidFill>
                  <a:srgbClr val="0070C0"/>
                </a:solidFill>
              </a:rPr>
              <a:t>iz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formule</a:t>
            </a:r>
            <a:r>
              <a:rPr lang="en-US" sz="1600" b="1" i="1">
                <a:solidFill>
                  <a:srgbClr val="0070C0"/>
                </a:solidFill>
              </a:rPr>
              <a:t>: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FF0000"/>
                </a:solidFill>
              </a:rPr>
              <a:t>K</a:t>
            </a:r>
            <a:r>
              <a:rPr lang="en-US" sz="1600" b="1" i="1" baseline="-25000" smtClean="0">
                <a:solidFill>
                  <a:srgbClr val="FF0000"/>
                </a:solidFill>
              </a:rPr>
              <a:t>i  </a:t>
            </a:r>
            <a:r>
              <a:rPr lang="en-US" sz="1600" b="1" i="1" smtClean="0">
                <a:solidFill>
                  <a:srgbClr val="FF0000"/>
                </a:solidFill>
              </a:rPr>
              <a:t>= I</a:t>
            </a:r>
            <a:r>
              <a:rPr lang="en-US" sz="1600" b="1" i="0" baseline="-25000" smtClean="0">
                <a:solidFill>
                  <a:srgbClr val="FF0000"/>
                </a:solidFill>
                <a:latin typeface="+mj-lt"/>
              </a:rPr>
              <a:t>max </a:t>
            </a:r>
            <a:r>
              <a:rPr lang="en-US" sz="1600" b="1" i="1" smtClean="0">
                <a:solidFill>
                  <a:srgbClr val="FF0000"/>
                </a:solidFill>
              </a:rPr>
              <a:t>/</a:t>
            </a:r>
            <a:r>
              <a:rPr lang="el-GR" sz="1600" b="1" i="1">
                <a:solidFill>
                  <a:srgbClr val="FF0000"/>
                </a:solidFill>
              </a:rPr>
              <a:t>α</a:t>
            </a:r>
            <a:r>
              <a:rPr lang="en-US" sz="1600" b="1" i="1" baseline="-25000">
                <a:solidFill>
                  <a:srgbClr val="FF0000"/>
                </a:solidFill>
              </a:rPr>
              <a:t>max</a:t>
            </a:r>
            <a:r>
              <a:rPr lang="en-US" sz="1600" b="1" i="1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   [</a:t>
            </a:r>
            <a:r>
              <a:rPr lang="en-US" sz="1600" b="1" i="1">
                <a:solidFill>
                  <a:srgbClr val="0070C0"/>
                </a:solidFill>
              </a:rPr>
              <a:t>A/pod]</a:t>
            </a:r>
            <a:br>
              <a:rPr lang="en-US" sz="1600" b="1" i="1">
                <a:solidFill>
                  <a:srgbClr val="0070C0"/>
                </a:solidFill>
              </a:rPr>
            </a:br>
            <a:endParaRPr lang="sr-Latn-BA" sz="1600" b="1" i="1" smtClean="0">
              <a:solidFill>
                <a:srgbClr val="0070C0"/>
              </a:solidFill>
            </a:endParaRPr>
          </a:p>
          <a:p>
            <a:r>
              <a:rPr lang="en-US" sz="1400" b="1" i="1" smtClean="0">
                <a:solidFill>
                  <a:srgbClr val="0070C0"/>
                </a:solidFill>
              </a:rPr>
              <a:t>gde </a:t>
            </a:r>
            <a:r>
              <a:rPr lang="en-US" sz="1400" b="1" i="1">
                <a:solidFill>
                  <a:srgbClr val="0070C0"/>
                </a:solidFill>
              </a:rPr>
              <a:t>je:</a:t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n-US" sz="1400" b="1" i="1" smtClean="0">
                <a:solidFill>
                  <a:srgbClr val="0070C0"/>
                </a:solidFill>
              </a:rPr>
              <a:t>I</a:t>
            </a:r>
            <a:r>
              <a:rPr lang="en-US" sz="1400" b="1" i="1" baseline="-25000" smtClean="0">
                <a:solidFill>
                  <a:srgbClr val="0070C0"/>
                </a:solidFill>
              </a:rPr>
              <a:t>max</a:t>
            </a:r>
            <a:r>
              <a:rPr lang="en-US" sz="1400" b="1" i="1" smtClean="0">
                <a:solidFill>
                  <a:srgbClr val="0070C0"/>
                </a:solidFill>
              </a:rPr>
              <a:t>   - odabrani </a:t>
            </a:r>
            <a:r>
              <a:rPr lang="en-US" sz="1400" b="1" i="1">
                <a:solidFill>
                  <a:srgbClr val="0070C0"/>
                </a:solidFill>
              </a:rPr>
              <a:t>strujni opseg</a:t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l-GR" sz="1400" b="1" i="1" smtClean="0">
                <a:solidFill>
                  <a:srgbClr val="0070C0"/>
                </a:solidFill>
              </a:rPr>
              <a:t>α</a:t>
            </a:r>
            <a:r>
              <a:rPr lang="en-US" sz="1400" b="1" i="1" baseline="-25000" smtClean="0">
                <a:solidFill>
                  <a:srgbClr val="0070C0"/>
                </a:solidFill>
              </a:rPr>
              <a:t>max</a:t>
            </a:r>
            <a:r>
              <a:rPr lang="en-US" sz="1400" b="1" i="1" smtClean="0">
                <a:solidFill>
                  <a:srgbClr val="0070C0"/>
                </a:solidFill>
              </a:rPr>
              <a:t>  - maksimalno </a:t>
            </a:r>
            <a:r>
              <a:rPr lang="en-US" sz="1400" b="1" i="1">
                <a:solidFill>
                  <a:srgbClr val="0070C0"/>
                </a:solidFill>
              </a:rPr>
              <a:t>skretanje </a:t>
            </a:r>
            <a:r>
              <a:rPr lang="en-US" sz="1400" b="1" i="1" smtClean="0">
                <a:solidFill>
                  <a:srgbClr val="0070C0"/>
                </a:solidFill>
              </a:rPr>
              <a:t>kazaljke instrumenta</a:t>
            </a:r>
            <a:r>
              <a:rPr lang="en-US" sz="1600" b="1" i="1">
                <a:solidFill>
                  <a:srgbClr val="0070C0"/>
                </a:solidFill>
              </a:rPr>
              <a:t/>
            </a:r>
            <a:br>
              <a:rPr lang="en-US" sz="1600" b="1" i="1">
                <a:solidFill>
                  <a:srgbClr val="0070C0"/>
                </a:solidFill>
              </a:rPr>
            </a:br>
            <a:endParaRPr lang="sr-Latn-BA" sz="1600" b="1" i="1" smtClean="0">
              <a:solidFill>
                <a:srgbClr val="0070C0"/>
              </a:solidFill>
            </a:endParaRPr>
          </a:p>
          <a:p>
            <a:r>
              <a:rPr lang="en-US" sz="1600" b="1" i="1" smtClean="0">
                <a:solidFill>
                  <a:srgbClr val="0070C0"/>
                </a:solidFill>
              </a:rPr>
              <a:t>Mjerena vrijednost </a:t>
            </a:r>
            <a:r>
              <a:rPr lang="en-US" sz="1600" b="1" i="1">
                <a:solidFill>
                  <a:srgbClr val="0070C0"/>
                </a:solidFill>
              </a:rPr>
              <a:t>dobija se iz formule</a:t>
            </a:r>
            <a:r>
              <a:rPr lang="en-US" sz="1600" b="1" i="1" smtClean="0">
                <a:solidFill>
                  <a:srgbClr val="0070C0"/>
                </a:solidFill>
              </a:rPr>
              <a:t>:  </a:t>
            </a:r>
          </a:p>
          <a:p>
            <a:r>
              <a:rPr lang="en-US" sz="1600" b="1" i="1" smtClean="0">
                <a:solidFill>
                  <a:srgbClr val="FF0000"/>
                </a:solidFill>
              </a:rPr>
              <a:t>I</a:t>
            </a:r>
            <a:r>
              <a:rPr lang="en-US" sz="1600" b="1" i="1" baseline="-25000" smtClean="0">
                <a:solidFill>
                  <a:srgbClr val="FF0000"/>
                </a:solidFill>
              </a:rPr>
              <a:t>m </a:t>
            </a:r>
            <a:r>
              <a:rPr lang="en-US" sz="1600" b="1" i="1" smtClean="0">
                <a:solidFill>
                  <a:srgbClr val="FF0000"/>
                </a:solidFill>
              </a:rPr>
              <a:t>= K</a:t>
            </a:r>
            <a:r>
              <a:rPr lang="en-US" sz="1600" b="1" i="1" baseline="-25000" smtClean="0">
                <a:solidFill>
                  <a:srgbClr val="FF0000"/>
                </a:solidFill>
              </a:rPr>
              <a:t>i </a:t>
            </a:r>
            <a:r>
              <a:rPr lang="en-US" sz="1600" b="1" i="1" smtClean="0">
                <a:solidFill>
                  <a:srgbClr val="FF0000"/>
                </a:solidFill>
              </a:rPr>
              <a:t>· </a:t>
            </a:r>
            <a:r>
              <a:rPr lang="el-GR" sz="1600" b="1" i="1" smtClean="0">
                <a:solidFill>
                  <a:srgbClr val="FF0000"/>
                </a:solidFill>
              </a:rPr>
              <a:t>α</a:t>
            </a:r>
            <a:r>
              <a:rPr lang="en-US" sz="1600" b="1" i="1" baseline="-25000" smtClean="0">
                <a:solidFill>
                  <a:srgbClr val="FF0000"/>
                </a:solidFill>
              </a:rPr>
              <a:t>i </a:t>
            </a:r>
            <a:r>
              <a:rPr lang="en-US" sz="1600" b="1" i="1" smtClean="0">
                <a:solidFill>
                  <a:srgbClr val="FF0000"/>
                </a:solidFill>
              </a:rPr>
              <a:t>= (I</a:t>
            </a:r>
            <a:r>
              <a:rPr lang="en-US" sz="1600" b="1" i="1" baseline="-25000" smtClean="0">
                <a:solidFill>
                  <a:srgbClr val="FF0000"/>
                </a:solidFill>
              </a:rPr>
              <a:t>max </a:t>
            </a:r>
            <a:r>
              <a:rPr lang="en-US" sz="1600" b="1" i="1" smtClean="0">
                <a:solidFill>
                  <a:srgbClr val="FF0000"/>
                </a:solidFill>
              </a:rPr>
              <a:t>/</a:t>
            </a:r>
            <a:r>
              <a:rPr lang="el-GR" sz="1600" b="1" i="1">
                <a:solidFill>
                  <a:srgbClr val="FF0000"/>
                </a:solidFill>
              </a:rPr>
              <a:t>α</a:t>
            </a:r>
            <a:r>
              <a:rPr lang="en-US" sz="1600" b="1" i="1" baseline="-25000">
                <a:solidFill>
                  <a:srgbClr val="FF0000"/>
                </a:solidFill>
              </a:rPr>
              <a:t>max</a:t>
            </a:r>
            <a:r>
              <a:rPr lang="en-US" sz="1600" b="1" i="1">
                <a:solidFill>
                  <a:srgbClr val="FF0000"/>
                </a:solidFill>
              </a:rPr>
              <a:t>)·</a:t>
            </a:r>
            <a:r>
              <a:rPr lang="el-GR" sz="1600" b="1" i="1">
                <a:solidFill>
                  <a:srgbClr val="FF0000"/>
                </a:solidFill>
              </a:rPr>
              <a:t>α</a:t>
            </a:r>
            <a:r>
              <a:rPr lang="en-US" sz="1600" b="1" i="1" baseline="-25000">
                <a:solidFill>
                  <a:srgbClr val="FF0000"/>
                </a:solidFill>
              </a:rPr>
              <a:t>i</a:t>
            </a:r>
            <a:r>
              <a:rPr lang="en-US" sz="1600" b="1" i="1">
                <a:solidFill>
                  <a:srgbClr val="FF0000"/>
                </a:solidFill>
              </a:rPr>
              <a:t> </a:t>
            </a:r>
            <a:r>
              <a:rPr lang="en-US" sz="1600" b="1" i="1" smtClean="0">
                <a:solidFill>
                  <a:srgbClr val="FF0000"/>
                </a:solidFill>
              </a:rPr>
              <a:t> </a:t>
            </a:r>
            <a:endParaRPr lang="sr-Latn-BA" sz="1600" b="1" i="1" smtClean="0">
              <a:solidFill>
                <a:srgbClr val="FF0000"/>
              </a:solidFill>
            </a:endParaRPr>
          </a:p>
          <a:p>
            <a:endParaRPr lang="sr-Latn-BA" sz="1600" b="1" i="1">
              <a:solidFill>
                <a:srgbClr val="0070C0"/>
              </a:solidFill>
            </a:endParaRPr>
          </a:p>
          <a:p>
            <a:r>
              <a:rPr lang="en-US" sz="1400" b="1" i="1" smtClean="0">
                <a:solidFill>
                  <a:srgbClr val="0070C0"/>
                </a:solidFill>
              </a:rPr>
              <a:t>gde </a:t>
            </a:r>
            <a:r>
              <a:rPr lang="en-US" sz="1400" b="1" i="1">
                <a:solidFill>
                  <a:srgbClr val="0070C0"/>
                </a:solidFill>
              </a:rPr>
              <a:t>je:</a:t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n-US" sz="1400" b="1" i="1" smtClean="0">
                <a:solidFill>
                  <a:srgbClr val="0070C0"/>
                </a:solidFill>
              </a:rPr>
              <a:t>Im </a:t>
            </a:r>
            <a:r>
              <a:rPr lang="en-US" sz="1400" b="1" i="1">
                <a:solidFill>
                  <a:srgbClr val="0070C0"/>
                </a:solidFill>
              </a:rPr>
              <a:t>– </a:t>
            </a:r>
            <a:r>
              <a:rPr lang="en-US" sz="1400" b="1" i="1" smtClean="0">
                <a:solidFill>
                  <a:srgbClr val="0070C0"/>
                </a:solidFill>
              </a:rPr>
              <a:t>vrijednost </a:t>
            </a:r>
            <a:r>
              <a:rPr lang="en-US" sz="1400" b="1" i="1">
                <a:solidFill>
                  <a:srgbClr val="0070C0"/>
                </a:solidFill>
              </a:rPr>
              <a:t>struje koja se </a:t>
            </a:r>
            <a:r>
              <a:rPr lang="en-US" sz="1400" b="1" i="1" smtClean="0">
                <a:solidFill>
                  <a:srgbClr val="0070C0"/>
                </a:solidFill>
              </a:rPr>
              <a:t>mjeri</a:t>
            </a:r>
            <a:r>
              <a:rPr lang="en-US" sz="1400" b="1" i="1">
                <a:solidFill>
                  <a:srgbClr val="0070C0"/>
                </a:solidFill>
              </a:rPr>
              <a:t/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l-GR" sz="1400" b="1" i="1" smtClean="0">
                <a:solidFill>
                  <a:srgbClr val="0070C0"/>
                </a:solidFill>
              </a:rPr>
              <a:t>α</a:t>
            </a:r>
            <a:r>
              <a:rPr lang="en-US" sz="1400" b="1" i="1" smtClean="0">
                <a:solidFill>
                  <a:srgbClr val="0070C0"/>
                </a:solidFill>
              </a:rPr>
              <a:t>i </a:t>
            </a:r>
            <a:r>
              <a:rPr lang="en-US" sz="1400" b="1" i="1">
                <a:solidFill>
                  <a:srgbClr val="0070C0"/>
                </a:solidFill>
              </a:rPr>
              <a:t>– skretanje </a:t>
            </a:r>
            <a:r>
              <a:rPr lang="en-US" sz="1400" b="1" i="1" smtClean="0">
                <a:solidFill>
                  <a:srgbClr val="0070C0"/>
                </a:solidFill>
              </a:rPr>
              <a:t>kazaljke ampermetra </a:t>
            </a:r>
            <a:r>
              <a:rPr lang="en-US" sz="1400" b="1" i="1">
                <a:solidFill>
                  <a:srgbClr val="0070C0"/>
                </a:solidFill>
              </a:rPr>
              <a:t>u podeocima</a:t>
            </a:r>
            <a:r>
              <a:rPr lang="en-US" sz="1400" b="1" i="1" smtClean="0">
                <a:solidFill>
                  <a:srgbClr val="0070C0"/>
                </a:solidFill>
              </a:rPr>
              <a:t> </a:t>
            </a:r>
            <a:endParaRPr lang="en-US" sz="1400" b="1" i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8" y="471495"/>
            <a:ext cx="8469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Ampermetar se p</a:t>
            </a:r>
            <a:r>
              <a:rPr lang="en-US" sz="1600" b="1" i="1" smtClean="0">
                <a:solidFill>
                  <a:srgbClr val="0070C0"/>
                </a:solidFill>
              </a:rPr>
              <a:t>ovezuje redno sa potro</a:t>
            </a:r>
            <a:r>
              <a:rPr lang="sr-Latn-BA" sz="1600" b="1" i="1" smtClean="0">
                <a:solidFill>
                  <a:srgbClr val="0070C0"/>
                </a:solidFill>
              </a:rPr>
              <a:t>šačem (R)!!!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Izabrati da li se mjeri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</a:rPr>
              <a:t>jednosmjerna (DC) ili naizmjenična struja (AC)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Preklopnik postaviti u prvu veću vrijednost od očekivane struje koja se mjeri, a ako ne znamo očekivanu struju</a:t>
            </a:r>
            <a:r>
              <a:rPr lang="en-US" sz="1600" b="1" i="1" smtClean="0">
                <a:solidFill>
                  <a:srgbClr val="0070C0"/>
                </a:solidFill>
              </a:rPr>
              <a:t>,</a:t>
            </a:r>
            <a:r>
              <a:rPr lang="sr-Latn-BA" sz="1600" b="1" i="1" smtClean="0">
                <a:solidFill>
                  <a:srgbClr val="0070C0"/>
                </a:solidFill>
              </a:rPr>
              <a:t> onda preklopnik postaviti na maximalnu vrijednost, pa smanjivati</a:t>
            </a:r>
            <a:endParaRPr lang="en-US" sz="1600" b="1" i="1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7" y="2426490"/>
            <a:ext cx="2770522" cy="375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6894" y="2098580"/>
            <a:ext cx="942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priključc</a:t>
            </a:r>
            <a:r>
              <a:rPr lang="en-US" sz="1600" b="1" i="1" smtClean="0">
                <a:solidFill>
                  <a:srgbClr val="0070C0"/>
                </a:solidFill>
              </a:rPr>
              <a:t>i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1656070" y="6184002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preklopnik</a:t>
            </a:r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3153322" y="1630754"/>
            <a:ext cx="294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1600" b="1" i="1">
                <a:solidFill>
                  <a:srgbClr val="0070C0"/>
                </a:solidFill>
              </a:rPr>
              <a:t>Ampermetar se p</a:t>
            </a:r>
            <a:r>
              <a:rPr lang="en-US" sz="1600" b="1" i="1">
                <a:solidFill>
                  <a:srgbClr val="0070C0"/>
                </a:solidFill>
              </a:rPr>
              <a:t>ovezuje redno </a:t>
            </a:r>
            <a:endParaRPr lang="sr-Latn-BA" sz="1600" b="1" i="1" smtClean="0">
              <a:solidFill>
                <a:srgbClr val="0070C0"/>
              </a:solidFill>
            </a:endParaRPr>
          </a:p>
          <a:p>
            <a:r>
              <a:rPr lang="en-US" sz="1600" b="1" i="1" smtClean="0">
                <a:solidFill>
                  <a:srgbClr val="0070C0"/>
                </a:solidFill>
              </a:rPr>
              <a:t>sa </a:t>
            </a:r>
            <a:r>
              <a:rPr lang="en-US" sz="1600" b="1" i="1">
                <a:solidFill>
                  <a:srgbClr val="0070C0"/>
                </a:solidFill>
              </a:rPr>
              <a:t>potro</a:t>
            </a:r>
            <a:r>
              <a:rPr lang="sr-Latn-BA" sz="1600" b="1" i="1" smtClean="0">
                <a:solidFill>
                  <a:srgbClr val="0070C0"/>
                </a:solidFill>
              </a:rPr>
              <a:t>šačem R</a:t>
            </a:r>
            <a:r>
              <a:rPr lang="en-US" sz="1600" b="1" i="1" smtClean="0">
                <a:solidFill>
                  <a:srgbClr val="0070C0"/>
                </a:solidFill>
              </a:rPr>
              <a:t>: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696245" y="174563"/>
            <a:ext cx="145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rgbClr val="FF0000"/>
                </a:solidFill>
              </a:rPr>
              <a:t>Ampermetar 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27" y="423519"/>
            <a:ext cx="4176842" cy="56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945086" y="1262743"/>
            <a:ext cx="522514" cy="1371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333" y="882070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</a:rPr>
              <a:t>I</a:t>
            </a:r>
            <a:r>
              <a:rPr lang="en-US" b="1" i="1" baseline="-25000" smtClean="0">
                <a:solidFill>
                  <a:srgbClr val="0070C0"/>
                </a:solidFill>
              </a:rPr>
              <a:t>max</a:t>
            </a:r>
            <a:r>
              <a:rPr lang="en-US" b="1" i="1" smtClean="0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50mA   (odabrani </a:t>
            </a:r>
            <a:r>
              <a:rPr lang="en-US" sz="1600" b="1" i="1">
                <a:solidFill>
                  <a:srgbClr val="0070C0"/>
                </a:solidFill>
              </a:rPr>
              <a:t>strujni </a:t>
            </a:r>
            <a:r>
              <a:rPr lang="en-US" sz="1600" b="1" i="1" smtClean="0">
                <a:solidFill>
                  <a:srgbClr val="0070C0"/>
                </a:solidFill>
              </a:rPr>
              <a:t>opseg)</a:t>
            </a:r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446312" y="1218035"/>
            <a:ext cx="422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>
                <a:solidFill>
                  <a:srgbClr val="0070C0"/>
                </a:solidFill>
              </a:rPr>
              <a:t>α</a:t>
            </a:r>
            <a:r>
              <a:rPr lang="en-US" b="1" i="1" baseline="-25000">
                <a:solidFill>
                  <a:srgbClr val="0070C0"/>
                </a:solidFill>
              </a:rPr>
              <a:t>max</a:t>
            </a:r>
            <a:r>
              <a:rPr lang="en-US" b="1" i="1">
                <a:solidFill>
                  <a:srgbClr val="0070C0"/>
                </a:solidFill>
              </a:rPr>
              <a:t>  </a:t>
            </a:r>
            <a:r>
              <a:rPr lang="en-US" sz="1600" b="1" i="1" smtClean="0">
                <a:solidFill>
                  <a:srgbClr val="0070C0"/>
                </a:solidFill>
              </a:rPr>
              <a:t>= 5   (maksimalno </a:t>
            </a:r>
            <a:r>
              <a:rPr lang="en-US" sz="1600" b="1" i="1">
                <a:solidFill>
                  <a:srgbClr val="0070C0"/>
                </a:solidFill>
              </a:rPr>
              <a:t>skretanje </a:t>
            </a:r>
            <a:r>
              <a:rPr lang="en-US" sz="1600" b="1" i="1" smtClean="0">
                <a:solidFill>
                  <a:srgbClr val="0070C0"/>
                </a:solidFill>
              </a:rPr>
              <a:t>kazaljke)</a:t>
            </a:r>
            <a:endParaRPr lang="sr-Latn-BA" sz="1600" b="1" i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833" y="1622298"/>
            <a:ext cx="38102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>
                <a:solidFill>
                  <a:srgbClr val="0070C0"/>
                </a:solidFill>
              </a:rPr>
              <a:t>α</a:t>
            </a:r>
            <a:r>
              <a:rPr lang="en-US" b="1" i="1" baseline="-25000">
                <a:solidFill>
                  <a:srgbClr val="0070C0"/>
                </a:solidFill>
              </a:rPr>
              <a:t>i</a:t>
            </a:r>
            <a:r>
              <a:rPr lang="en-US" b="1" i="1">
                <a:solidFill>
                  <a:srgbClr val="0070C0"/>
                </a:solidFill>
              </a:rPr>
              <a:t> </a:t>
            </a:r>
            <a:r>
              <a:rPr lang="en-US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= 3,5   (skretanje kazaljke </a:t>
            </a:r>
            <a:r>
              <a:rPr lang="en-US" sz="1600" b="1" i="1">
                <a:solidFill>
                  <a:srgbClr val="0070C0"/>
                </a:solidFill>
              </a:rPr>
              <a:t>u </a:t>
            </a:r>
            <a:r>
              <a:rPr lang="en-US" sz="1600" b="1" i="1" smtClean="0">
                <a:solidFill>
                  <a:srgbClr val="0070C0"/>
                </a:solidFill>
              </a:rPr>
              <a:t>podeocima)</a:t>
            </a:r>
          </a:p>
          <a:p>
            <a:r>
              <a:rPr lang="en-US" sz="1600" b="1" i="1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                 </a:t>
            </a:r>
            <a:r>
              <a:rPr lang="en-US" sz="1600" b="1" i="1" u="sng" smtClean="0">
                <a:solidFill>
                  <a:srgbClr val="0070C0"/>
                </a:solidFill>
              </a:rPr>
              <a:t>plava strelica</a:t>
            </a:r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35433" y="2422994"/>
            <a:ext cx="42780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Vrijednost jednog podeoka dobija se iz</a:t>
            </a:r>
            <a:r>
              <a:rPr lang="sr-Latn-BA" sz="1600" b="1" i="1">
                <a:solidFill>
                  <a:srgbClr val="0070C0"/>
                </a:solidFill>
              </a:rPr>
              <a:t> </a:t>
            </a:r>
            <a:r>
              <a:rPr lang="en-US" sz="1600" b="1" i="1">
                <a:solidFill>
                  <a:srgbClr val="0070C0"/>
                </a:solidFill>
              </a:rPr>
              <a:t>formule: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K</a:t>
            </a:r>
            <a:r>
              <a:rPr lang="en-US" b="1" i="1" baseline="-25000">
                <a:solidFill>
                  <a:srgbClr val="FF0000"/>
                </a:solidFill>
              </a:rPr>
              <a:t>i  </a:t>
            </a:r>
            <a:r>
              <a:rPr lang="en-US" b="1" i="1">
                <a:solidFill>
                  <a:srgbClr val="FF0000"/>
                </a:solidFill>
              </a:rPr>
              <a:t>= I</a:t>
            </a:r>
            <a:r>
              <a:rPr lang="en-US" b="1" baseline="-25000">
                <a:solidFill>
                  <a:srgbClr val="FF0000"/>
                </a:solidFill>
              </a:rPr>
              <a:t>max </a:t>
            </a:r>
            <a:r>
              <a:rPr lang="en-US" b="1" i="1">
                <a:solidFill>
                  <a:srgbClr val="FF0000"/>
                </a:solidFill>
              </a:rPr>
              <a:t>/</a:t>
            </a:r>
            <a:r>
              <a:rPr lang="el-GR" b="1" i="1">
                <a:solidFill>
                  <a:srgbClr val="FF0000"/>
                </a:solidFill>
              </a:rPr>
              <a:t>α</a:t>
            </a:r>
            <a:r>
              <a:rPr lang="en-US" b="1" i="1" baseline="-25000">
                <a:solidFill>
                  <a:srgbClr val="FF0000"/>
                </a:solidFill>
              </a:rPr>
              <a:t>max</a:t>
            </a:r>
            <a:r>
              <a:rPr lang="en-US" b="1" i="1">
                <a:solidFill>
                  <a:srgbClr val="0070C0"/>
                </a:solidFill>
              </a:rPr>
              <a:t>    [A/pod</a:t>
            </a:r>
            <a:r>
              <a:rPr lang="en-US" b="1" i="1" smtClean="0">
                <a:solidFill>
                  <a:srgbClr val="0070C0"/>
                </a:solidFill>
              </a:rPr>
              <a:t>]</a:t>
            </a:r>
          </a:p>
          <a:p>
            <a:r>
              <a:rPr lang="en-US" b="1" i="1">
                <a:solidFill>
                  <a:srgbClr val="FF0000"/>
                </a:solidFill>
              </a:rPr>
              <a:t>K</a:t>
            </a:r>
            <a:r>
              <a:rPr lang="en-US" b="1" i="1" baseline="-25000">
                <a:solidFill>
                  <a:srgbClr val="FF0000"/>
                </a:solidFill>
              </a:rPr>
              <a:t>i 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50mA</a:t>
            </a:r>
            <a:r>
              <a:rPr lang="en-US" b="1" baseline="-25000" smtClean="0">
                <a:solidFill>
                  <a:srgbClr val="FF0000"/>
                </a:solidFill>
              </a:rPr>
              <a:t> </a:t>
            </a:r>
            <a:r>
              <a:rPr lang="en-US" b="1" i="1" smtClean="0">
                <a:solidFill>
                  <a:srgbClr val="FF0000"/>
                </a:solidFill>
              </a:rPr>
              <a:t>/5 = </a:t>
            </a:r>
            <a:r>
              <a:rPr lang="en-US" b="1" i="1" u="sng" smtClean="0">
                <a:solidFill>
                  <a:srgbClr val="FF0000"/>
                </a:solidFill>
              </a:rPr>
              <a:t>10mA</a:t>
            </a:r>
            <a:endParaRPr lang="en-US" u="sng"/>
          </a:p>
        </p:txBody>
      </p:sp>
      <p:sp>
        <p:nvSpPr>
          <p:cNvPr id="13" name="Rectangle 12"/>
          <p:cNvSpPr/>
          <p:nvPr/>
        </p:nvSpPr>
        <p:spPr>
          <a:xfrm>
            <a:off x="413661" y="3410580"/>
            <a:ext cx="43651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Izmjerena </a:t>
            </a:r>
            <a:r>
              <a:rPr lang="en-US" sz="1600" b="1" i="1">
                <a:solidFill>
                  <a:srgbClr val="0070C0"/>
                </a:solidFill>
              </a:rPr>
              <a:t>vrijednost dobija se iz formule:  </a:t>
            </a:r>
          </a:p>
          <a:p>
            <a:r>
              <a:rPr lang="en-US" b="1" i="1">
                <a:solidFill>
                  <a:srgbClr val="FF0000"/>
                </a:solidFill>
              </a:rPr>
              <a:t>I</a:t>
            </a:r>
            <a:r>
              <a:rPr lang="en-US" b="1" i="1" baseline="-25000">
                <a:solidFill>
                  <a:srgbClr val="FF0000"/>
                </a:solidFill>
              </a:rPr>
              <a:t>m </a:t>
            </a:r>
            <a:r>
              <a:rPr lang="en-US" b="1" i="1">
                <a:solidFill>
                  <a:srgbClr val="FF0000"/>
                </a:solidFill>
              </a:rPr>
              <a:t>= K</a:t>
            </a:r>
            <a:r>
              <a:rPr lang="en-US" b="1" i="1" baseline="-25000">
                <a:solidFill>
                  <a:srgbClr val="FF0000"/>
                </a:solidFill>
              </a:rPr>
              <a:t>i </a:t>
            </a:r>
            <a:r>
              <a:rPr lang="en-US" b="1" i="1">
                <a:solidFill>
                  <a:srgbClr val="FF0000"/>
                </a:solidFill>
              </a:rPr>
              <a:t>· </a:t>
            </a:r>
            <a:r>
              <a:rPr lang="el-GR" b="1" i="1">
                <a:solidFill>
                  <a:srgbClr val="FF0000"/>
                </a:solidFill>
              </a:rPr>
              <a:t>α</a:t>
            </a:r>
            <a:r>
              <a:rPr lang="en-US" b="1" i="1" baseline="-25000">
                <a:solidFill>
                  <a:srgbClr val="FF0000"/>
                </a:solidFill>
              </a:rPr>
              <a:t>i </a:t>
            </a:r>
            <a:r>
              <a:rPr lang="en-US" b="1" i="1">
                <a:solidFill>
                  <a:srgbClr val="FF0000"/>
                </a:solidFill>
              </a:rPr>
              <a:t>= </a:t>
            </a:r>
            <a:r>
              <a:rPr lang="en-US" b="1" i="1" smtClean="0">
                <a:solidFill>
                  <a:srgbClr val="FF0000"/>
                </a:solidFill>
              </a:rPr>
              <a:t>10mA</a:t>
            </a:r>
            <a:r>
              <a:rPr lang="en-US" b="1" i="1">
                <a:solidFill>
                  <a:srgbClr val="FF0000"/>
                </a:solidFill>
              </a:rPr>
              <a:t> · </a:t>
            </a:r>
            <a:r>
              <a:rPr lang="en-US" b="1" i="1" smtClean="0">
                <a:solidFill>
                  <a:srgbClr val="FF0000"/>
                </a:solidFill>
              </a:rPr>
              <a:t>3,5 = </a:t>
            </a:r>
            <a:r>
              <a:rPr lang="en-US" b="1" i="1" u="sng" smtClean="0">
                <a:solidFill>
                  <a:srgbClr val="FF0000"/>
                </a:solidFill>
              </a:rPr>
              <a:t>35mA</a:t>
            </a:r>
            <a:endParaRPr lang="sr-Latn-BA" b="1" i="1" u="sng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987" y="370505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smtClean="0">
                <a:solidFill>
                  <a:srgbClr val="FF0000"/>
                </a:solidFill>
              </a:rPr>
              <a:t>Primjer 1</a:t>
            </a:r>
            <a:r>
              <a:rPr lang="en-US" sz="1600" b="1" i="1" smtClean="0">
                <a:solidFill>
                  <a:srgbClr val="FF0000"/>
                </a:solidFill>
              </a:rPr>
              <a:t>:</a:t>
            </a:r>
            <a:r>
              <a:rPr lang="sr-Latn-BA" sz="1600" b="1" i="1" smtClean="0">
                <a:solidFill>
                  <a:srgbClr val="FF0000"/>
                </a:solidFill>
              </a:rPr>
              <a:t> </a:t>
            </a:r>
            <a:endParaRPr lang="en-US" sz="160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0" y="4244815"/>
            <a:ext cx="3933144" cy="21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416629" y="5094517"/>
            <a:ext cx="598714" cy="136071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3" y="2155371"/>
            <a:ext cx="3030147" cy="414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428" y="536811"/>
            <a:ext cx="8469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b="1" i="1" smtClean="0">
                <a:solidFill>
                  <a:srgbClr val="0070C0"/>
                </a:solidFill>
              </a:rPr>
              <a:t>Volt</a:t>
            </a:r>
            <a:r>
              <a:rPr lang="sr-Latn-BA" sz="1600" b="1" i="1" smtClean="0">
                <a:solidFill>
                  <a:srgbClr val="0070C0"/>
                </a:solidFill>
              </a:rPr>
              <a:t>metar se p</a:t>
            </a:r>
            <a:r>
              <a:rPr lang="en-US" sz="1600" b="1" i="1" smtClean="0">
                <a:solidFill>
                  <a:srgbClr val="0070C0"/>
                </a:solidFill>
              </a:rPr>
              <a:t>ovezuje paralelno sa potro</a:t>
            </a:r>
            <a:r>
              <a:rPr lang="sr-Latn-BA" sz="1600" b="1" i="1" smtClean="0">
                <a:solidFill>
                  <a:srgbClr val="0070C0"/>
                </a:solidFill>
              </a:rPr>
              <a:t>šačem (R)!!!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Izabrati da li se mjeri</a:t>
            </a:r>
            <a:r>
              <a:rPr lang="en-US" sz="1600" b="1" i="1" smtClean="0">
                <a:solidFill>
                  <a:srgbClr val="0070C0"/>
                </a:solidFill>
              </a:rPr>
              <a:t> </a:t>
            </a:r>
            <a:r>
              <a:rPr lang="sr-Latn-BA" sz="1600" b="1" i="1" smtClean="0">
                <a:solidFill>
                  <a:srgbClr val="0070C0"/>
                </a:solidFill>
              </a:rPr>
              <a:t>jednosmjern</a:t>
            </a:r>
            <a:r>
              <a:rPr lang="en-US" sz="1600" b="1" i="1" smtClean="0">
                <a:solidFill>
                  <a:srgbClr val="0070C0"/>
                </a:solidFill>
              </a:rPr>
              <a:t>i</a:t>
            </a:r>
            <a:r>
              <a:rPr lang="sr-Latn-BA" sz="1600" b="1" i="1" smtClean="0">
                <a:solidFill>
                  <a:srgbClr val="0070C0"/>
                </a:solidFill>
              </a:rPr>
              <a:t> (DC) ili naizmjeničn</a:t>
            </a:r>
            <a:r>
              <a:rPr lang="en-US" sz="1600" b="1" i="1" smtClean="0">
                <a:solidFill>
                  <a:srgbClr val="0070C0"/>
                </a:solidFill>
              </a:rPr>
              <a:t>i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napon</a:t>
            </a:r>
            <a:r>
              <a:rPr lang="sr-Latn-BA" sz="1600" b="1" i="1" smtClean="0">
                <a:solidFill>
                  <a:srgbClr val="0070C0"/>
                </a:solidFill>
              </a:rPr>
              <a:t> (AC)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sr-Latn-BA" sz="1600" b="1" i="1" smtClean="0">
                <a:solidFill>
                  <a:srgbClr val="0070C0"/>
                </a:solidFill>
              </a:rPr>
              <a:t>Preklopnik postaviti u prvu veću vrijednost od očekivan</a:t>
            </a:r>
            <a:r>
              <a:rPr lang="en-US" sz="1600" b="1" i="1" smtClean="0">
                <a:solidFill>
                  <a:srgbClr val="0070C0"/>
                </a:solidFill>
              </a:rPr>
              <a:t>og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napona</a:t>
            </a:r>
            <a:r>
              <a:rPr lang="sr-Latn-BA" sz="1600" b="1" i="1" smtClean="0">
                <a:solidFill>
                  <a:srgbClr val="0070C0"/>
                </a:solidFill>
              </a:rPr>
              <a:t> koj</a:t>
            </a:r>
            <a:r>
              <a:rPr lang="en-US" sz="1600" b="1" i="1" smtClean="0">
                <a:solidFill>
                  <a:srgbClr val="0070C0"/>
                </a:solidFill>
              </a:rPr>
              <a:t>i</a:t>
            </a:r>
            <a:r>
              <a:rPr lang="sr-Latn-BA" sz="1600" b="1" i="1" smtClean="0">
                <a:solidFill>
                  <a:srgbClr val="0070C0"/>
                </a:solidFill>
              </a:rPr>
              <a:t> se mjeri, a ako ne znamo očekivan</a:t>
            </a:r>
            <a:r>
              <a:rPr lang="en-US" sz="1600" b="1" i="1" smtClean="0">
                <a:solidFill>
                  <a:srgbClr val="0070C0"/>
                </a:solidFill>
              </a:rPr>
              <a:t>i napon,</a:t>
            </a:r>
            <a:r>
              <a:rPr lang="sr-Latn-BA" sz="1600" b="1" i="1" smtClean="0">
                <a:solidFill>
                  <a:srgbClr val="0070C0"/>
                </a:solidFill>
              </a:rPr>
              <a:t> onda preklopnik postaviti na maximalnu vrijednost, pa smanjivati</a:t>
            </a:r>
            <a:endParaRPr lang="en-US" sz="1600" b="1" i="1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894" y="1848202"/>
            <a:ext cx="942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priključc</a:t>
            </a:r>
            <a:r>
              <a:rPr lang="en-US" sz="1600" b="1" i="1" smtClean="0">
                <a:solidFill>
                  <a:srgbClr val="0070C0"/>
                </a:solidFill>
              </a:rPr>
              <a:t>i</a:t>
            </a:r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513070" y="6227546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1600" b="1" i="1" smtClean="0">
                <a:solidFill>
                  <a:srgbClr val="0070C0"/>
                </a:solidFill>
              </a:rPr>
              <a:t>preklopnik</a:t>
            </a:r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316608" y="1543668"/>
            <a:ext cx="294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smtClean="0">
                <a:solidFill>
                  <a:srgbClr val="0070C0"/>
                </a:solidFill>
              </a:rPr>
              <a:t>Volt</a:t>
            </a:r>
            <a:r>
              <a:rPr lang="sr-Latn-BA" sz="1600" b="1" i="1" smtClean="0">
                <a:solidFill>
                  <a:srgbClr val="0070C0"/>
                </a:solidFill>
              </a:rPr>
              <a:t>metar </a:t>
            </a:r>
            <a:r>
              <a:rPr lang="sr-Latn-BA" sz="1600" b="1" i="1">
                <a:solidFill>
                  <a:srgbClr val="0070C0"/>
                </a:solidFill>
              </a:rPr>
              <a:t>se p</a:t>
            </a:r>
            <a:r>
              <a:rPr lang="en-US" sz="1600" b="1" i="1">
                <a:solidFill>
                  <a:srgbClr val="0070C0"/>
                </a:solidFill>
              </a:rPr>
              <a:t>ovezuje </a:t>
            </a:r>
            <a:endParaRPr lang="en-US" sz="1600" b="1" i="1" smtClean="0">
              <a:solidFill>
                <a:srgbClr val="0070C0"/>
              </a:solidFill>
            </a:endParaRPr>
          </a:p>
          <a:p>
            <a:r>
              <a:rPr lang="en-US" sz="1600" b="1" i="1" smtClean="0">
                <a:solidFill>
                  <a:srgbClr val="0070C0"/>
                </a:solidFill>
              </a:rPr>
              <a:t>paralelno sa </a:t>
            </a:r>
            <a:r>
              <a:rPr lang="en-US" sz="1600" b="1" i="1">
                <a:solidFill>
                  <a:srgbClr val="0070C0"/>
                </a:solidFill>
              </a:rPr>
              <a:t>potro</a:t>
            </a:r>
            <a:r>
              <a:rPr lang="sr-Latn-BA" sz="1600" b="1" i="1" smtClean="0">
                <a:solidFill>
                  <a:srgbClr val="0070C0"/>
                </a:solidFill>
              </a:rPr>
              <a:t>šačem R</a:t>
            </a:r>
            <a:r>
              <a:rPr lang="en-US" sz="1600" b="1" i="1" smtClean="0">
                <a:solidFill>
                  <a:srgbClr val="0070C0"/>
                </a:solidFill>
              </a:rPr>
              <a:t>: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555171" y="210234"/>
            <a:ext cx="1360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>
                <a:solidFill>
                  <a:srgbClr val="FF0000"/>
                </a:solidFill>
              </a:rPr>
              <a:t>Voltmetar</a:t>
            </a:r>
            <a:r>
              <a:rPr lang="en-US" sz="1600" b="1" i="1" u="sng" smtClean="0">
                <a:solidFill>
                  <a:srgbClr val="FF0000"/>
                </a:solidFill>
              </a:rPr>
              <a:t> </a:t>
            </a:r>
            <a:endParaRPr lang="en-US" sz="1600" b="1" i="1" u="sng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4225" y="3958735"/>
            <a:ext cx="892633" cy="478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47" y="1547814"/>
            <a:ext cx="2709182" cy="134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18119" y="2888824"/>
            <a:ext cx="56061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rgbClr val="0070C0"/>
                </a:solidFill>
              </a:rPr>
              <a:t>Očitavanje </a:t>
            </a:r>
            <a:r>
              <a:rPr lang="en-US" sz="1600" b="1" i="1" smtClean="0">
                <a:solidFill>
                  <a:srgbClr val="0070C0"/>
                </a:solidFill>
              </a:rPr>
              <a:t>izmjerene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vrijednosti </a:t>
            </a:r>
            <a:r>
              <a:rPr lang="en-US" sz="1600" b="1" i="1">
                <a:solidFill>
                  <a:srgbClr val="0070C0"/>
                </a:solidFill>
              </a:rPr>
              <a:t>vrši se na jednoj </a:t>
            </a:r>
            <a:r>
              <a:rPr lang="en-US" sz="1600" b="1" i="1" smtClean="0">
                <a:solidFill>
                  <a:srgbClr val="0070C0"/>
                </a:solidFill>
              </a:rPr>
              <a:t>od skala </a:t>
            </a:r>
            <a:r>
              <a:rPr lang="en-US" sz="1600" b="1" i="1">
                <a:solidFill>
                  <a:srgbClr val="0070C0"/>
                </a:solidFill>
              </a:rPr>
              <a:t>u </a:t>
            </a:r>
            <a:endParaRPr lang="en-US" sz="1600" b="1" i="1" smtClean="0">
              <a:solidFill>
                <a:srgbClr val="0070C0"/>
              </a:solidFill>
            </a:endParaRPr>
          </a:p>
          <a:p>
            <a:r>
              <a:rPr lang="en-US" sz="1600" b="1" i="1" smtClean="0">
                <a:solidFill>
                  <a:srgbClr val="0070C0"/>
                </a:solidFill>
              </a:rPr>
              <a:t>zavisnosti </a:t>
            </a:r>
            <a:r>
              <a:rPr lang="en-US" sz="1600" b="1" i="1">
                <a:solidFill>
                  <a:srgbClr val="0070C0"/>
                </a:solidFill>
              </a:rPr>
              <a:t>od </a:t>
            </a:r>
            <a:r>
              <a:rPr lang="en-US" sz="1600" b="1" i="1" smtClean="0">
                <a:solidFill>
                  <a:srgbClr val="0070C0"/>
                </a:solidFill>
              </a:rPr>
              <a:t>prirode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signala i odabranog opsega</a:t>
            </a:r>
            <a:r>
              <a:rPr lang="sr-Latn-BA" sz="1600" b="1" i="1" smtClean="0">
                <a:solidFill>
                  <a:srgbClr val="0070C0"/>
                </a:solidFill>
              </a:rPr>
              <a:t>.</a:t>
            </a:r>
            <a:r>
              <a:rPr lang="en-US" sz="1600" b="1" i="1" smtClean="0">
                <a:solidFill>
                  <a:srgbClr val="0070C0"/>
                </a:solidFill>
              </a:rPr>
              <a:t/>
            </a:r>
            <a:br>
              <a:rPr lang="en-US" sz="1600" b="1" i="1" smtClean="0">
                <a:solidFill>
                  <a:srgbClr val="0070C0"/>
                </a:solidFill>
              </a:rPr>
            </a:br>
            <a:r>
              <a:rPr lang="sr-Latn-BA" sz="1600" b="1" i="1" smtClean="0">
                <a:solidFill>
                  <a:srgbClr val="0070C0"/>
                </a:solidFill>
              </a:rPr>
              <a:t>       </a:t>
            </a:r>
            <a:r>
              <a:rPr lang="en-US" sz="1600" b="1" i="1" smtClean="0">
                <a:solidFill>
                  <a:srgbClr val="0070C0"/>
                </a:solidFill>
              </a:rPr>
              <a:t/>
            </a:r>
            <a:br>
              <a:rPr lang="en-US" sz="1600" b="1" i="1" smtClean="0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0070C0"/>
                </a:solidFill>
              </a:rPr>
              <a:t>Vrijednost </a:t>
            </a:r>
            <a:r>
              <a:rPr lang="en-US" sz="1600" b="1" i="1">
                <a:solidFill>
                  <a:srgbClr val="0070C0"/>
                </a:solidFill>
              </a:rPr>
              <a:t>jednog podeoka dobija se </a:t>
            </a:r>
            <a:r>
              <a:rPr lang="en-US" sz="1600" b="1" i="1" smtClean="0">
                <a:solidFill>
                  <a:srgbClr val="0070C0"/>
                </a:solidFill>
              </a:rPr>
              <a:t>iz</a:t>
            </a:r>
            <a:r>
              <a:rPr lang="sr-Latn-BA" sz="1600" b="1" i="1" smtClean="0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formule</a:t>
            </a:r>
            <a:r>
              <a:rPr lang="en-US" sz="1600" b="1" i="1">
                <a:solidFill>
                  <a:srgbClr val="0070C0"/>
                </a:solidFill>
              </a:rPr>
              <a:t>:</a:t>
            </a:r>
            <a:br>
              <a:rPr lang="en-US" sz="1600" b="1" i="1">
                <a:solidFill>
                  <a:srgbClr val="0070C0"/>
                </a:solidFill>
              </a:rPr>
            </a:br>
            <a:r>
              <a:rPr lang="en-US" sz="1600" b="1" i="1" smtClean="0">
                <a:solidFill>
                  <a:srgbClr val="FF0000"/>
                </a:solidFill>
              </a:rPr>
              <a:t>K</a:t>
            </a:r>
            <a:r>
              <a:rPr lang="en-US" sz="1600" b="1" i="1" baseline="-25000" smtClean="0">
                <a:solidFill>
                  <a:srgbClr val="FF0000"/>
                </a:solidFill>
              </a:rPr>
              <a:t>U  </a:t>
            </a:r>
            <a:r>
              <a:rPr lang="en-US" sz="1600" b="1" i="1" smtClean="0">
                <a:solidFill>
                  <a:srgbClr val="FF0000"/>
                </a:solidFill>
              </a:rPr>
              <a:t>= U</a:t>
            </a:r>
            <a:r>
              <a:rPr lang="en-US" sz="1600" b="1" i="0" baseline="-25000" smtClean="0">
                <a:solidFill>
                  <a:srgbClr val="FF0000"/>
                </a:solidFill>
                <a:latin typeface="+mj-lt"/>
              </a:rPr>
              <a:t>max </a:t>
            </a:r>
            <a:r>
              <a:rPr lang="en-US" sz="1600" b="1" i="1" smtClean="0">
                <a:solidFill>
                  <a:srgbClr val="FF0000"/>
                </a:solidFill>
              </a:rPr>
              <a:t>/</a:t>
            </a:r>
            <a:r>
              <a:rPr lang="el-GR" sz="1600" b="1" i="1">
                <a:solidFill>
                  <a:srgbClr val="FF0000"/>
                </a:solidFill>
              </a:rPr>
              <a:t>α</a:t>
            </a:r>
            <a:r>
              <a:rPr lang="en-US" sz="1600" b="1" i="1" baseline="-25000">
                <a:solidFill>
                  <a:srgbClr val="FF0000"/>
                </a:solidFill>
              </a:rPr>
              <a:t>max</a:t>
            </a:r>
            <a:r>
              <a:rPr lang="en-US" sz="1600" b="1" i="1">
                <a:solidFill>
                  <a:srgbClr val="0070C0"/>
                </a:solidFill>
              </a:rPr>
              <a:t> </a:t>
            </a:r>
            <a:r>
              <a:rPr lang="en-US" sz="1600" b="1" i="1" smtClean="0">
                <a:solidFill>
                  <a:srgbClr val="0070C0"/>
                </a:solidFill>
              </a:rPr>
              <a:t>   [V/pod</a:t>
            </a:r>
            <a:r>
              <a:rPr lang="en-US" sz="1600" b="1" i="1">
                <a:solidFill>
                  <a:srgbClr val="0070C0"/>
                </a:solidFill>
              </a:rPr>
              <a:t>]</a:t>
            </a:r>
            <a:br>
              <a:rPr lang="en-US" sz="1600" b="1" i="1">
                <a:solidFill>
                  <a:srgbClr val="0070C0"/>
                </a:solidFill>
              </a:rPr>
            </a:br>
            <a:endParaRPr lang="sr-Latn-BA" sz="1600" b="1" i="1" smtClean="0">
              <a:solidFill>
                <a:srgbClr val="0070C0"/>
              </a:solidFill>
            </a:endParaRPr>
          </a:p>
          <a:p>
            <a:r>
              <a:rPr lang="en-US" sz="1400" b="1" i="1" smtClean="0">
                <a:solidFill>
                  <a:srgbClr val="0070C0"/>
                </a:solidFill>
              </a:rPr>
              <a:t>gde </a:t>
            </a:r>
            <a:r>
              <a:rPr lang="en-US" sz="1400" b="1" i="1">
                <a:solidFill>
                  <a:srgbClr val="0070C0"/>
                </a:solidFill>
              </a:rPr>
              <a:t>je:</a:t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n-US" sz="1400" b="1" i="1" smtClean="0">
                <a:solidFill>
                  <a:srgbClr val="0070C0"/>
                </a:solidFill>
              </a:rPr>
              <a:t>U</a:t>
            </a:r>
            <a:r>
              <a:rPr lang="en-US" sz="1400" b="1" i="1" baseline="-25000" smtClean="0">
                <a:solidFill>
                  <a:srgbClr val="0070C0"/>
                </a:solidFill>
              </a:rPr>
              <a:t>max</a:t>
            </a:r>
            <a:r>
              <a:rPr lang="en-US" sz="1400" b="1" i="1" smtClean="0">
                <a:solidFill>
                  <a:srgbClr val="0070C0"/>
                </a:solidFill>
              </a:rPr>
              <a:t>  - odabrani naponski </a:t>
            </a:r>
            <a:r>
              <a:rPr lang="en-US" sz="1400" b="1" i="1">
                <a:solidFill>
                  <a:srgbClr val="0070C0"/>
                </a:solidFill>
              </a:rPr>
              <a:t>opseg</a:t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l-GR" sz="1400" b="1" i="1" smtClean="0">
                <a:solidFill>
                  <a:srgbClr val="0070C0"/>
                </a:solidFill>
              </a:rPr>
              <a:t>α</a:t>
            </a:r>
            <a:r>
              <a:rPr lang="en-US" sz="1400" b="1" i="1" baseline="-25000" smtClean="0">
                <a:solidFill>
                  <a:srgbClr val="0070C0"/>
                </a:solidFill>
              </a:rPr>
              <a:t>max</a:t>
            </a:r>
            <a:r>
              <a:rPr lang="en-US" sz="1400" b="1" i="1" smtClean="0">
                <a:solidFill>
                  <a:srgbClr val="0070C0"/>
                </a:solidFill>
              </a:rPr>
              <a:t>  - maksimalno </a:t>
            </a:r>
            <a:r>
              <a:rPr lang="en-US" sz="1400" b="1" i="1">
                <a:solidFill>
                  <a:srgbClr val="0070C0"/>
                </a:solidFill>
              </a:rPr>
              <a:t>skretanje </a:t>
            </a:r>
            <a:r>
              <a:rPr lang="en-US" sz="1400" b="1" i="1" smtClean="0">
                <a:solidFill>
                  <a:srgbClr val="0070C0"/>
                </a:solidFill>
              </a:rPr>
              <a:t>kazaljke instrumenta</a:t>
            </a:r>
            <a:r>
              <a:rPr lang="en-US" sz="1600" b="1" i="1">
                <a:solidFill>
                  <a:srgbClr val="0070C0"/>
                </a:solidFill>
              </a:rPr>
              <a:t/>
            </a:r>
            <a:br>
              <a:rPr lang="en-US" sz="1600" b="1" i="1">
                <a:solidFill>
                  <a:srgbClr val="0070C0"/>
                </a:solidFill>
              </a:rPr>
            </a:br>
            <a:endParaRPr lang="sr-Latn-BA" sz="1600" b="1" i="1" smtClean="0">
              <a:solidFill>
                <a:srgbClr val="0070C0"/>
              </a:solidFill>
            </a:endParaRPr>
          </a:p>
          <a:p>
            <a:r>
              <a:rPr lang="en-US" sz="1600" b="1" i="1" smtClean="0">
                <a:solidFill>
                  <a:srgbClr val="0070C0"/>
                </a:solidFill>
              </a:rPr>
              <a:t>Mjerena vrijednost </a:t>
            </a:r>
            <a:r>
              <a:rPr lang="en-US" sz="1600" b="1" i="1">
                <a:solidFill>
                  <a:srgbClr val="0070C0"/>
                </a:solidFill>
              </a:rPr>
              <a:t>dobija se iz formule</a:t>
            </a:r>
            <a:r>
              <a:rPr lang="en-US" sz="1600" b="1" i="1" smtClean="0">
                <a:solidFill>
                  <a:srgbClr val="0070C0"/>
                </a:solidFill>
              </a:rPr>
              <a:t>:  </a:t>
            </a:r>
          </a:p>
          <a:p>
            <a:r>
              <a:rPr lang="en-US" sz="1600" b="1" i="1" smtClean="0">
                <a:solidFill>
                  <a:srgbClr val="FF0000"/>
                </a:solidFill>
              </a:rPr>
              <a:t>U</a:t>
            </a:r>
            <a:r>
              <a:rPr lang="en-US" sz="1600" b="1" i="1" baseline="-25000" smtClean="0">
                <a:solidFill>
                  <a:srgbClr val="FF0000"/>
                </a:solidFill>
              </a:rPr>
              <a:t>m </a:t>
            </a:r>
            <a:r>
              <a:rPr lang="en-US" sz="1600" b="1" i="1" smtClean="0">
                <a:solidFill>
                  <a:srgbClr val="FF0000"/>
                </a:solidFill>
              </a:rPr>
              <a:t>= K</a:t>
            </a:r>
            <a:r>
              <a:rPr lang="en-US" sz="1600" b="1" i="1" baseline="-25000" smtClean="0">
                <a:solidFill>
                  <a:srgbClr val="FF0000"/>
                </a:solidFill>
              </a:rPr>
              <a:t>U </a:t>
            </a:r>
            <a:r>
              <a:rPr lang="en-US" sz="1600" b="1" i="1" smtClean="0">
                <a:solidFill>
                  <a:srgbClr val="FF0000"/>
                </a:solidFill>
              </a:rPr>
              <a:t>· </a:t>
            </a:r>
            <a:r>
              <a:rPr lang="el-GR" sz="1600" b="1" i="1" smtClean="0">
                <a:solidFill>
                  <a:srgbClr val="FF0000"/>
                </a:solidFill>
              </a:rPr>
              <a:t>α</a:t>
            </a:r>
            <a:r>
              <a:rPr lang="en-US" sz="1600" b="1" i="1" baseline="-25000" smtClean="0">
                <a:solidFill>
                  <a:srgbClr val="FF0000"/>
                </a:solidFill>
              </a:rPr>
              <a:t>U </a:t>
            </a:r>
            <a:r>
              <a:rPr lang="en-US" sz="1600" b="1" i="1" smtClean="0">
                <a:solidFill>
                  <a:srgbClr val="FF0000"/>
                </a:solidFill>
              </a:rPr>
              <a:t>= (U</a:t>
            </a:r>
            <a:r>
              <a:rPr lang="en-US" sz="1600" b="1" i="1" baseline="-25000" smtClean="0">
                <a:solidFill>
                  <a:srgbClr val="FF0000"/>
                </a:solidFill>
              </a:rPr>
              <a:t>max </a:t>
            </a:r>
            <a:r>
              <a:rPr lang="en-US" sz="1600" b="1" i="1" smtClean="0">
                <a:solidFill>
                  <a:srgbClr val="FF0000"/>
                </a:solidFill>
              </a:rPr>
              <a:t>/</a:t>
            </a:r>
            <a:r>
              <a:rPr lang="el-GR" sz="1600" b="1" i="1">
                <a:solidFill>
                  <a:srgbClr val="FF0000"/>
                </a:solidFill>
              </a:rPr>
              <a:t>α</a:t>
            </a:r>
            <a:r>
              <a:rPr lang="en-US" sz="1600" b="1" i="1" baseline="-25000">
                <a:solidFill>
                  <a:srgbClr val="FF0000"/>
                </a:solidFill>
              </a:rPr>
              <a:t>max</a:t>
            </a:r>
            <a:r>
              <a:rPr lang="en-US" sz="1600" b="1" i="1">
                <a:solidFill>
                  <a:srgbClr val="FF0000"/>
                </a:solidFill>
              </a:rPr>
              <a:t>)·</a:t>
            </a:r>
            <a:r>
              <a:rPr lang="el-GR" sz="1600" b="1" i="1" smtClean="0">
                <a:solidFill>
                  <a:srgbClr val="FF0000"/>
                </a:solidFill>
              </a:rPr>
              <a:t>α</a:t>
            </a:r>
            <a:r>
              <a:rPr lang="en-US" sz="1600" b="1" i="1" baseline="-25000">
                <a:solidFill>
                  <a:srgbClr val="FF0000"/>
                </a:solidFill>
              </a:rPr>
              <a:t>U</a:t>
            </a:r>
            <a:r>
              <a:rPr lang="en-US" sz="1600" b="1" i="1" smtClean="0">
                <a:solidFill>
                  <a:srgbClr val="FF0000"/>
                </a:solidFill>
              </a:rPr>
              <a:t>  </a:t>
            </a:r>
            <a:endParaRPr lang="sr-Latn-BA" sz="1600" b="1" i="1" smtClean="0">
              <a:solidFill>
                <a:srgbClr val="FF0000"/>
              </a:solidFill>
            </a:endParaRPr>
          </a:p>
          <a:p>
            <a:endParaRPr lang="sr-Latn-BA" sz="1600" b="1" i="1">
              <a:solidFill>
                <a:srgbClr val="0070C0"/>
              </a:solidFill>
            </a:endParaRPr>
          </a:p>
          <a:p>
            <a:r>
              <a:rPr lang="en-US" sz="1400" b="1" i="1" smtClean="0">
                <a:solidFill>
                  <a:srgbClr val="0070C0"/>
                </a:solidFill>
              </a:rPr>
              <a:t>gde </a:t>
            </a:r>
            <a:r>
              <a:rPr lang="en-US" sz="1400" b="1" i="1">
                <a:solidFill>
                  <a:srgbClr val="0070C0"/>
                </a:solidFill>
              </a:rPr>
              <a:t>je:</a:t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n-US" sz="1400" b="1" i="1" smtClean="0">
                <a:solidFill>
                  <a:srgbClr val="0070C0"/>
                </a:solidFill>
              </a:rPr>
              <a:t>Um </a:t>
            </a:r>
            <a:r>
              <a:rPr lang="en-US" sz="1400" b="1" i="1">
                <a:solidFill>
                  <a:srgbClr val="0070C0"/>
                </a:solidFill>
              </a:rPr>
              <a:t>– </a:t>
            </a:r>
            <a:r>
              <a:rPr lang="en-US" sz="1400" b="1" i="1" smtClean="0">
                <a:solidFill>
                  <a:srgbClr val="0070C0"/>
                </a:solidFill>
              </a:rPr>
              <a:t>vrijednost napona koji </a:t>
            </a:r>
            <a:r>
              <a:rPr lang="en-US" sz="1400" b="1" i="1">
                <a:solidFill>
                  <a:srgbClr val="0070C0"/>
                </a:solidFill>
              </a:rPr>
              <a:t>se </a:t>
            </a:r>
            <a:r>
              <a:rPr lang="en-US" sz="1400" b="1" i="1" smtClean="0">
                <a:solidFill>
                  <a:srgbClr val="0070C0"/>
                </a:solidFill>
              </a:rPr>
              <a:t>mjeri</a:t>
            </a:r>
            <a:r>
              <a:rPr lang="en-US" sz="1400" b="1" i="1">
                <a:solidFill>
                  <a:srgbClr val="0070C0"/>
                </a:solidFill>
              </a:rPr>
              <a:t/>
            </a:r>
            <a:br>
              <a:rPr lang="en-US" sz="1400" b="1" i="1">
                <a:solidFill>
                  <a:srgbClr val="0070C0"/>
                </a:solidFill>
              </a:rPr>
            </a:br>
            <a:r>
              <a:rPr lang="el-GR" sz="1400" b="1" i="1" smtClean="0">
                <a:solidFill>
                  <a:srgbClr val="0070C0"/>
                </a:solidFill>
              </a:rPr>
              <a:t>α</a:t>
            </a:r>
            <a:r>
              <a:rPr lang="en-US" sz="1400" b="1" i="1" baseline="-25000">
                <a:solidFill>
                  <a:srgbClr val="0070C0"/>
                </a:solidFill>
              </a:rPr>
              <a:t>u</a:t>
            </a:r>
            <a:r>
              <a:rPr lang="en-US" sz="1400" b="1" i="1" smtClean="0">
                <a:solidFill>
                  <a:srgbClr val="0070C0"/>
                </a:solidFill>
              </a:rPr>
              <a:t> </a:t>
            </a:r>
            <a:r>
              <a:rPr lang="en-US" sz="1400" b="1" i="1">
                <a:solidFill>
                  <a:srgbClr val="0070C0"/>
                </a:solidFill>
              </a:rPr>
              <a:t>– skretanje </a:t>
            </a:r>
            <a:r>
              <a:rPr lang="en-US" sz="1400" b="1" i="1" smtClean="0">
                <a:solidFill>
                  <a:srgbClr val="0070C0"/>
                </a:solidFill>
              </a:rPr>
              <a:t>kazaljke voltmetra </a:t>
            </a:r>
            <a:r>
              <a:rPr lang="en-US" sz="1400" b="1" i="1">
                <a:solidFill>
                  <a:srgbClr val="0070C0"/>
                </a:solidFill>
              </a:rPr>
              <a:t>u podeocima</a:t>
            </a:r>
            <a:r>
              <a:rPr lang="en-US" sz="1400" b="1" i="1" smtClean="0">
                <a:solidFill>
                  <a:srgbClr val="0070C0"/>
                </a:solidFill>
              </a:rPr>
              <a:t> </a:t>
            </a:r>
            <a:endParaRPr lang="en-US" sz="1400" b="1" i="1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651" y="202019"/>
            <a:ext cx="8771861" cy="65177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1560-D794-47A4-85D9-235DE5DBAE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1372</Words>
  <Application>Microsoft Office PowerPoint</Application>
  <PresentationFormat>On-screen Show (4:3)</PresentationFormat>
  <Paragraphs>154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Miki</dc:creator>
  <cp:lastModifiedBy>Korisnik</cp:lastModifiedBy>
  <cp:revision>56</cp:revision>
  <dcterms:created xsi:type="dcterms:W3CDTF">2021-02-22T14:16:41Z</dcterms:created>
  <dcterms:modified xsi:type="dcterms:W3CDTF">2021-03-30T21:29:49Z</dcterms:modified>
</cp:coreProperties>
</file>